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Open Sauce Bold" charset="1" panose="00000800000000000000"/>
      <p:regular r:id="rId16"/>
    </p:embeddedFont>
    <p:embeddedFont>
      <p:font typeface="Canva Sans Bold" charset="1" panose="020B0803030501040103"/>
      <p:regular r:id="rId17"/>
    </p:embeddedFont>
    <p:embeddedFont>
      <p:font typeface="RoxboroughCF" charset="1" panose="00000500000000000000"/>
      <p:regular r:id="rId18"/>
    </p:embeddedFont>
    <p:embeddedFont>
      <p:font typeface="Montserrat" charset="1" panose="00000500000000000000"/>
      <p:regular r:id="rId19"/>
    </p:embeddedFont>
    <p:embeddedFont>
      <p:font typeface="Sorts Mill Goudy" charset="1" panose="02000503000000000000"/>
      <p:regular r:id="rId20"/>
    </p:embeddedFont>
    <p:embeddedFont>
      <p:font typeface="Canva Sans" charset="1" panose="020B0503030501040103"/>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png>
</file>

<file path=ppt/media/image5.png>
</file>

<file path=ppt/media/image6.jpeg>
</file>

<file path=ppt/media/image7.png>
</file>

<file path=ppt/media/image8.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https://www.google.com/search?sca_esv=c6276d80b2b2f205&amp;sxsrf=AE3TifNAPogB0BEggcu3UaWCry2GRtmgbg%3A1759656600962&amp;q=weather+data&amp;sa=X&amp;ved=2ahUKEwin7IHV34yQAxUiR2wGHUu2D8QQxccNegQIKxAB&amp;mstk=AUtExfBoO-Pa1BPXgSIU7BqhF835oa3epxeuBbTwKlyNw8Sf6ltxLKcARZw596Ts3tCZRrACSHGN2rEBeE7c6-XamxkATocaSPWJu7ziemzUrbRjWXLZVI3U1JP3ivcF0_B8h3MFQiSS445DdbknrReWQkIaIdgVtLjuUIA-pEb9dcUi76Ri3sO1pUWq43cdI4PvewR_5of1h1kio9pe1zWMGQCuWq91RrYU5SWMBV97joqVtyW5-Ym_n_KCa8cItiEVgRXaubIHpF8jk4AK59q154Af&amp;csui=3"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0">
            <a:off x="0" y="3411258"/>
            <a:ext cx="10201505" cy="3464485"/>
            <a:chOff x="0" y="0"/>
            <a:chExt cx="2686816" cy="912457"/>
          </a:xfrm>
        </p:grpSpPr>
        <p:sp>
          <p:nvSpPr>
            <p:cNvPr name="Freeform 4" id="4"/>
            <p:cNvSpPr/>
            <p:nvPr/>
          </p:nvSpPr>
          <p:spPr>
            <a:xfrm flipH="false" flipV="false" rot="0">
              <a:off x="0" y="0"/>
              <a:ext cx="2686816" cy="912457"/>
            </a:xfrm>
            <a:custGeom>
              <a:avLst/>
              <a:gdLst/>
              <a:ahLst/>
              <a:cxnLst/>
              <a:rect r="r" b="b" t="t" l="l"/>
              <a:pathLst>
                <a:path h="912457" w="2686816">
                  <a:moveTo>
                    <a:pt x="0" y="0"/>
                  </a:moveTo>
                  <a:lnTo>
                    <a:pt x="2686816" y="0"/>
                  </a:lnTo>
                  <a:lnTo>
                    <a:pt x="2686816" y="912457"/>
                  </a:lnTo>
                  <a:lnTo>
                    <a:pt x="0" y="912457"/>
                  </a:lnTo>
                  <a:close/>
                </a:path>
              </a:pathLst>
            </a:custGeom>
            <a:solidFill>
              <a:srgbClr val="4F3930"/>
            </a:solidFill>
          </p:spPr>
        </p:sp>
        <p:sp>
          <p:nvSpPr>
            <p:cNvPr name="TextBox 5" id="5"/>
            <p:cNvSpPr txBox="true"/>
            <p:nvPr/>
          </p:nvSpPr>
          <p:spPr>
            <a:xfrm>
              <a:off x="0" y="-38100"/>
              <a:ext cx="2686816" cy="950557"/>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028700" y="3420783"/>
            <a:ext cx="7572817" cy="3332752"/>
          </a:xfrm>
          <a:prstGeom prst="rect">
            <a:avLst/>
          </a:prstGeom>
        </p:spPr>
        <p:txBody>
          <a:bodyPr anchor="t" rtlCol="false" tIns="0" lIns="0" bIns="0" rIns="0">
            <a:spAutoFit/>
          </a:bodyPr>
          <a:lstStyle/>
          <a:p>
            <a:pPr algn="l">
              <a:lnSpc>
                <a:spcPts val="8772"/>
              </a:lnSpc>
            </a:pPr>
            <a:r>
              <a:rPr lang="en-US" b="true" sz="7310">
                <a:solidFill>
                  <a:srgbClr val="A9735F"/>
                </a:solidFill>
                <a:latin typeface="Open Sauce Bold"/>
                <a:ea typeface="Open Sauce Bold"/>
                <a:cs typeface="Open Sauce Bold"/>
                <a:sym typeface="Open Sauce Bold"/>
              </a:rPr>
              <a:t>SMART IRRIGATION SYSTEM</a:t>
            </a:r>
          </a:p>
        </p:txBody>
      </p:sp>
      <p:grpSp>
        <p:nvGrpSpPr>
          <p:cNvPr name="Group 7" id="7"/>
          <p:cNvGrpSpPr/>
          <p:nvPr/>
        </p:nvGrpSpPr>
        <p:grpSpPr>
          <a:xfrm rot="0">
            <a:off x="12991974" y="6875742"/>
            <a:ext cx="5296026" cy="1777375"/>
            <a:chOff x="0" y="0"/>
            <a:chExt cx="1394838" cy="468115"/>
          </a:xfrm>
        </p:grpSpPr>
        <p:sp>
          <p:nvSpPr>
            <p:cNvPr name="Freeform 8" id="8"/>
            <p:cNvSpPr/>
            <p:nvPr/>
          </p:nvSpPr>
          <p:spPr>
            <a:xfrm flipH="false" flipV="false" rot="0">
              <a:off x="0" y="0"/>
              <a:ext cx="1394838" cy="468115"/>
            </a:xfrm>
            <a:custGeom>
              <a:avLst/>
              <a:gdLst/>
              <a:ahLst/>
              <a:cxnLst/>
              <a:rect r="r" b="b" t="t" l="l"/>
              <a:pathLst>
                <a:path h="468115" w="1394838">
                  <a:moveTo>
                    <a:pt x="0" y="0"/>
                  </a:moveTo>
                  <a:lnTo>
                    <a:pt x="1394838" y="0"/>
                  </a:lnTo>
                  <a:lnTo>
                    <a:pt x="1394838" y="468115"/>
                  </a:lnTo>
                  <a:lnTo>
                    <a:pt x="0" y="468115"/>
                  </a:lnTo>
                  <a:close/>
                </a:path>
              </a:pathLst>
            </a:custGeom>
            <a:solidFill>
              <a:srgbClr val="4F3930"/>
            </a:solidFill>
          </p:spPr>
        </p:sp>
        <p:sp>
          <p:nvSpPr>
            <p:cNvPr name="TextBox 9" id="9"/>
            <p:cNvSpPr txBox="true"/>
            <p:nvPr/>
          </p:nvSpPr>
          <p:spPr>
            <a:xfrm>
              <a:off x="0" y="-47625"/>
              <a:ext cx="1394838" cy="515740"/>
            </a:xfrm>
            <a:prstGeom prst="rect">
              <a:avLst/>
            </a:prstGeom>
          </p:spPr>
          <p:txBody>
            <a:bodyPr anchor="ctr" rtlCol="false" tIns="50800" lIns="50800" bIns="50800" rIns="50800"/>
            <a:lstStyle/>
            <a:p>
              <a:pPr algn="ctr">
                <a:lnSpc>
                  <a:spcPts val="4199"/>
                </a:lnSpc>
              </a:pPr>
              <a:r>
                <a:rPr lang="en-US" sz="2999" b="true">
                  <a:solidFill>
                    <a:srgbClr val="A9735F"/>
                  </a:solidFill>
                  <a:latin typeface="Canva Sans Bold"/>
                  <a:ea typeface="Canva Sans Bold"/>
                  <a:cs typeface="Canva Sans Bold"/>
                  <a:sym typeface="Canva Sans Bold"/>
                </a:rPr>
                <a:t>S KRITHI</a:t>
              </a:r>
            </a:p>
            <a:p>
              <a:pPr algn="ctr">
                <a:lnSpc>
                  <a:spcPts val="4199"/>
                </a:lnSpc>
              </a:pPr>
              <a:r>
                <a:rPr lang="en-US" sz="2999" b="true">
                  <a:solidFill>
                    <a:srgbClr val="A9735F"/>
                  </a:solidFill>
                  <a:latin typeface="Canva Sans Bold"/>
                  <a:ea typeface="Canva Sans Bold"/>
                  <a:cs typeface="Canva Sans Bold"/>
                  <a:sym typeface="Canva Sans Bold"/>
                </a:rPr>
                <a:t>S SWAYAMBH</a:t>
              </a:r>
            </a:p>
            <a:p>
              <a:pPr algn="ctr">
                <a:lnSpc>
                  <a:spcPts val="4199"/>
                </a:lnSpc>
                <a:spcBef>
                  <a:spcPct val="0"/>
                </a:spcBef>
              </a:pPr>
              <a:r>
                <a:rPr lang="en-US" b="true" sz="2999">
                  <a:solidFill>
                    <a:srgbClr val="A9735F"/>
                  </a:solidFill>
                  <a:latin typeface="Canva Sans Bold"/>
                  <a:ea typeface="Canva Sans Bold"/>
                  <a:cs typeface="Canva Sans Bold"/>
                  <a:sym typeface="Canva Sans Bold"/>
                </a:rPr>
                <a:t>S SANJANA</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4099723" y="4524375"/>
            <a:ext cx="9099010" cy="1228725"/>
          </a:xfrm>
          <a:prstGeom prst="rect">
            <a:avLst/>
          </a:prstGeom>
        </p:spPr>
        <p:txBody>
          <a:bodyPr anchor="t" rtlCol="false" tIns="0" lIns="0" bIns="0" rIns="0">
            <a:spAutoFit/>
          </a:bodyPr>
          <a:lstStyle/>
          <a:p>
            <a:pPr algn="ctr">
              <a:lnSpc>
                <a:spcPts val="9600"/>
              </a:lnSpc>
            </a:pPr>
            <a:r>
              <a:rPr lang="en-US" b="true" sz="8000">
                <a:solidFill>
                  <a:srgbClr val="A9735F"/>
                </a:solidFill>
                <a:latin typeface="Open Sauce Bold"/>
                <a:ea typeface="Open Sauce Bold"/>
                <a:cs typeface="Open Sauce Bold"/>
                <a:sym typeface="Open Sauce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3D1700"/>
        </a:solidFill>
      </p:bgPr>
    </p:bg>
    <p:spTree>
      <p:nvGrpSpPr>
        <p:cNvPr id="1" name=""/>
        <p:cNvGrpSpPr/>
        <p:nvPr/>
      </p:nvGrpSpPr>
      <p:grpSpPr>
        <a:xfrm>
          <a:off x="0" y="0"/>
          <a:ext cx="0" cy="0"/>
          <a:chOff x="0" y="0"/>
          <a:chExt cx="0" cy="0"/>
        </a:xfrm>
      </p:grpSpPr>
      <p:grpSp>
        <p:nvGrpSpPr>
          <p:cNvPr name="Group 2" id="2"/>
          <p:cNvGrpSpPr/>
          <p:nvPr/>
        </p:nvGrpSpPr>
        <p:grpSpPr>
          <a:xfrm rot="0">
            <a:off x="12827583" y="2564592"/>
            <a:ext cx="4431717" cy="6693708"/>
            <a:chOff x="0" y="0"/>
            <a:chExt cx="686589" cy="1037031"/>
          </a:xfrm>
        </p:grpSpPr>
        <p:sp>
          <p:nvSpPr>
            <p:cNvPr name="Freeform 3" id="3"/>
            <p:cNvSpPr/>
            <p:nvPr/>
          </p:nvSpPr>
          <p:spPr>
            <a:xfrm flipH="false" flipV="false" rot="0">
              <a:off x="0" y="0"/>
              <a:ext cx="686589" cy="1037030"/>
            </a:xfrm>
            <a:custGeom>
              <a:avLst/>
              <a:gdLst/>
              <a:ahLst/>
              <a:cxnLst/>
              <a:rect r="r" b="b" t="t" l="l"/>
              <a:pathLst>
                <a:path h="1037030" w="686589">
                  <a:moveTo>
                    <a:pt x="0" y="0"/>
                  </a:moveTo>
                  <a:lnTo>
                    <a:pt x="686589" y="0"/>
                  </a:lnTo>
                  <a:lnTo>
                    <a:pt x="686589" y="1037030"/>
                  </a:lnTo>
                  <a:lnTo>
                    <a:pt x="0" y="1037030"/>
                  </a:lnTo>
                  <a:close/>
                </a:path>
              </a:pathLst>
            </a:custGeom>
            <a:blipFill>
              <a:blip r:embed="rId2"/>
              <a:stretch>
                <a:fillRect l="-25520" t="0" r="-25520" b="0"/>
              </a:stretch>
            </a:blipFill>
          </p:spPr>
        </p:sp>
      </p:grpSp>
      <p:grpSp>
        <p:nvGrpSpPr>
          <p:cNvPr name="Group 4" id="4"/>
          <p:cNvGrpSpPr/>
          <p:nvPr/>
        </p:nvGrpSpPr>
        <p:grpSpPr>
          <a:xfrm rot="0">
            <a:off x="8197965" y="2564592"/>
            <a:ext cx="4431717" cy="6693708"/>
            <a:chOff x="0" y="0"/>
            <a:chExt cx="686589" cy="1037031"/>
          </a:xfrm>
        </p:grpSpPr>
        <p:sp>
          <p:nvSpPr>
            <p:cNvPr name="Freeform 5" id="5"/>
            <p:cNvSpPr/>
            <p:nvPr/>
          </p:nvSpPr>
          <p:spPr>
            <a:xfrm flipH="false" flipV="false" rot="0">
              <a:off x="0" y="0"/>
              <a:ext cx="686589" cy="1037030"/>
            </a:xfrm>
            <a:custGeom>
              <a:avLst/>
              <a:gdLst/>
              <a:ahLst/>
              <a:cxnLst/>
              <a:rect r="r" b="b" t="t" l="l"/>
              <a:pathLst>
                <a:path h="1037030" w="686589">
                  <a:moveTo>
                    <a:pt x="0" y="0"/>
                  </a:moveTo>
                  <a:lnTo>
                    <a:pt x="686589" y="0"/>
                  </a:lnTo>
                  <a:lnTo>
                    <a:pt x="686589" y="1037030"/>
                  </a:lnTo>
                  <a:lnTo>
                    <a:pt x="0" y="1037030"/>
                  </a:lnTo>
                  <a:close/>
                </a:path>
              </a:pathLst>
            </a:custGeom>
            <a:blipFill>
              <a:blip r:embed="rId3"/>
              <a:stretch>
                <a:fillRect l="-63487" t="0" r="-63487" b="0"/>
              </a:stretch>
            </a:blipFill>
          </p:spPr>
        </p:sp>
      </p:grpSp>
      <p:sp>
        <p:nvSpPr>
          <p:cNvPr name="TextBox 6" id="6"/>
          <p:cNvSpPr txBox="true"/>
          <p:nvPr/>
        </p:nvSpPr>
        <p:spPr>
          <a:xfrm rot="0">
            <a:off x="606014" y="1237822"/>
            <a:ext cx="6537032" cy="857250"/>
          </a:xfrm>
          <a:prstGeom prst="rect">
            <a:avLst/>
          </a:prstGeom>
        </p:spPr>
        <p:txBody>
          <a:bodyPr anchor="t" rtlCol="false" tIns="0" lIns="0" bIns="0" rIns="0">
            <a:spAutoFit/>
          </a:bodyPr>
          <a:lstStyle/>
          <a:p>
            <a:pPr algn="l">
              <a:lnSpc>
                <a:spcPts val="6720"/>
              </a:lnSpc>
            </a:pPr>
            <a:r>
              <a:rPr lang="en-US" sz="5600" spc="-112">
                <a:solidFill>
                  <a:srgbClr val="EFE7DD"/>
                </a:solidFill>
                <a:latin typeface="RoxboroughCF"/>
                <a:ea typeface="RoxboroughCF"/>
                <a:cs typeface="RoxboroughCF"/>
                <a:sym typeface="RoxboroughCF"/>
              </a:rPr>
              <a:t>INTRODUCTION</a:t>
            </a:r>
          </a:p>
        </p:txBody>
      </p:sp>
      <p:sp>
        <p:nvSpPr>
          <p:cNvPr name="TextBox 7" id="7"/>
          <p:cNvSpPr txBox="true"/>
          <p:nvPr/>
        </p:nvSpPr>
        <p:spPr>
          <a:xfrm rot="0">
            <a:off x="606014" y="2756306"/>
            <a:ext cx="5843215" cy="537846"/>
          </a:xfrm>
          <a:prstGeom prst="rect">
            <a:avLst/>
          </a:prstGeom>
        </p:spPr>
        <p:txBody>
          <a:bodyPr anchor="t" rtlCol="false" tIns="0" lIns="0" bIns="0" rIns="0">
            <a:spAutoFit/>
          </a:bodyPr>
          <a:lstStyle/>
          <a:p>
            <a:pPr algn="l">
              <a:lnSpc>
                <a:spcPts val="4479"/>
              </a:lnSpc>
              <a:spcBef>
                <a:spcPct val="0"/>
              </a:spcBef>
            </a:pPr>
            <a:r>
              <a:rPr lang="en-US" sz="3199" spc="511">
                <a:solidFill>
                  <a:srgbClr val="EFE7DD"/>
                </a:solidFill>
                <a:latin typeface="Montserrat"/>
                <a:ea typeface="Montserrat"/>
                <a:cs typeface="Montserrat"/>
                <a:sym typeface="Montserrat"/>
              </a:rPr>
              <a:t>IRRIGATION</a:t>
            </a:r>
          </a:p>
        </p:txBody>
      </p:sp>
      <p:sp>
        <p:nvSpPr>
          <p:cNvPr name="TextBox 8" id="8"/>
          <p:cNvSpPr txBox="true"/>
          <p:nvPr/>
        </p:nvSpPr>
        <p:spPr>
          <a:xfrm rot="0">
            <a:off x="606014" y="3298587"/>
            <a:ext cx="7391925" cy="5935292"/>
          </a:xfrm>
          <a:prstGeom prst="rect">
            <a:avLst/>
          </a:prstGeom>
        </p:spPr>
        <p:txBody>
          <a:bodyPr anchor="t" rtlCol="false" tIns="0" lIns="0" bIns="0" rIns="0">
            <a:spAutoFit/>
          </a:bodyPr>
          <a:lstStyle/>
          <a:p>
            <a:pPr algn="just">
              <a:lnSpc>
                <a:spcPts val="3607"/>
              </a:lnSpc>
            </a:pPr>
          </a:p>
          <a:p>
            <a:pPr algn="just">
              <a:lnSpc>
                <a:spcPts val="3607"/>
              </a:lnSpc>
            </a:pPr>
          </a:p>
          <a:p>
            <a:pPr algn="just">
              <a:lnSpc>
                <a:spcPts val="3607"/>
              </a:lnSpc>
            </a:pPr>
            <a:r>
              <a:rPr lang="en-US" sz="2577">
                <a:solidFill>
                  <a:srgbClr val="EFE7DD"/>
                </a:solidFill>
                <a:latin typeface="Sorts Mill Goudy"/>
                <a:ea typeface="Sorts Mill Goudy"/>
                <a:cs typeface="Sorts Mill Goudy"/>
                <a:sym typeface="Sorts Mill Goudy"/>
              </a:rPr>
              <a:t>An irrigation system is a method for applying water to land and crops, usually in agriculture, when natural rainfall is insufficient or inconsistent. These systems use pumps, tubes, and other equipment to deliver water from a source like a well or river, and can include methods such as surface, sprinkler, or drip irrigation. Their purpose is to ensure plants receive the water necessary for growth, leading to improved crop production</a:t>
            </a:r>
          </a:p>
          <a:p>
            <a:pPr algn="just">
              <a:lnSpc>
                <a:spcPts val="3607"/>
              </a:lnSpc>
            </a:pPr>
          </a:p>
          <a:p>
            <a:pPr algn="just">
              <a:lnSpc>
                <a:spcPts val="3607"/>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3D1700"/>
        </a:solidFill>
      </p:bgPr>
    </p:bg>
    <p:spTree>
      <p:nvGrpSpPr>
        <p:cNvPr id="1" name=""/>
        <p:cNvGrpSpPr/>
        <p:nvPr/>
      </p:nvGrpSpPr>
      <p:grpSpPr>
        <a:xfrm>
          <a:off x="0" y="0"/>
          <a:ext cx="0" cy="0"/>
          <a:chOff x="0" y="0"/>
          <a:chExt cx="0" cy="0"/>
        </a:xfrm>
      </p:grpSpPr>
      <p:grpSp>
        <p:nvGrpSpPr>
          <p:cNvPr name="Group 2" id="2"/>
          <p:cNvGrpSpPr/>
          <p:nvPr/>
        </p:nvGrpSpPr>
        <p:grpSpPr>
          <a:xfrm rot="0">
            <a:off x="1064495" y="4926030"/>
            <a:ext cx="4082915" cy="4332270"/>
            <a:chOff x="0" y="0"/>
            <a:chExt cx="632550" cy="671182"/>
          </a:xfrm>
        </p:grpSpPr>
        <p:sp>
          <p:nvSpPr>
            <p:cNvPr name="Freeform 3" id="3"/>
            <p:cNvSpPr/>
            <p:nvPr/>
          </p:nvSpPr>
          <p:spPr>
            <a:xfrm flipH="false" flipV="false" rot="0">
              <a:off x="0" y="0"/>
              <a:ext cx="632550" cy="671182"/>
            </a:xfrm>
            <a:custGeom>
              <a:avLst/>
              <a:gdLst/>
              <a:ahLst/>
              <a:cxnLst/>
              <a:rect r="r" b="b" t="t" l="l"/>
              <a:pathLst>
                <a:path h="671182" w="632550">
                  <a:moveTo>
                    <a:pt x="0" y="0"/>
                  </a:moveTo>
                  <a:lnTo>
                    <a:pt x="632550" y="0"/>
                  </a:lnTo>
                  <a:lnTo>
                    <a:pt x="632550" y="671182"/>
                  </a:lnTo>
                  <a:lnTo>
                    <a:pt x="0" y="671182"/>
                  </a:lnTo>
                  <a:close/>
                </a:path>
              </a:pathLst>
            </a:custGeom>
            <a:blipFill>
              <a:blip r:embed="rId2"/>
              <a:stretch>
                <a:fillRect l="-49637" t="0" r="-49637" b="0"/>
              </a:stretch>
            </a:blipFill>
          </p:spPr>
        </p:sp>
      </p:grpSp>
      <p:grpSp>
        <p:nvGrpSpPr>
          <p:cNvPr name="Group 4" id="4"/>
          <p:cNvGrpSpPr/>
          <p:nvPr/>
        </p:nvGrpSpPr>
        <p:grpSpPr>
          <a:xfrm rot="0">
            <a:off x="5480785" y="4926030"/>
            <a:ext cx="4082915" cy="4332270"/>
            <a:chOff x="0" y="0"/>
            <a:chExt cx="632550" cy="671182"/>
          </a:xfrm>
        </p:grpSpPr>
        <p:sp>
          <p:nvSpPr>
            <p:cNvPr name="Freeform 5" id="5"/>
            <p:cNvSpPr/>
            <p:nvPr/>
          </p:nvSpPr>
          <p:spPr>
            <a:xfrm flipH="false" flipV="false" rot="0">
              <a:off x="0" y="0"/>
              <a:ext cx="632550" cy="671182"/>
            </a:xfrm>
            <a:custGeom>
              <a:avLst/>
              <a:gdLst/>
              <a:ahLst/>
              <a:cxnLst/>
              <a:rect r="r" b="b" t="t" l="l"/>
              <a:pathLst>
                <a:path h="671182" w="632550">
                  <a:moveTo>
                    <a:pt x="0" y="0"/>
                  </a:moveTo>
                  <a:lnTo>
                    <a:pt x="632550" y="0"/>
                  </a:lnTo>
                  <a:lnTo>
                    <a:pt x="632550" y="671182"/>
                  </a:lnTo>
                  <a:lnTo>
                    <a:pt x="0" y="671182"/>
                  </a:lnTo>
                  <a:close/>
                </a:path>
              </a:pathLst>
            </a:custGeom>
            <a:blipFill>
              <a:blip r:embed="rId3"/>
              <a:stretch>
                <a:fillRect l="-44738" t="0" r="-44738" b="0"/>
              </a:stretch>
            </a:blipFill>
          </p:spPr>
        </p:sp>
      </p:grpSp>
      <p:sp>
        <p:nvSpPr>
          <p:cNvPr name="TextBox 6" id="6"/>
          <p:cNvSpPr txBox="true"/>
          <p:nvPr/>
        </p:nvSpPr>
        <p:spPr>
          <a:xfrm rot="0">
            <a:off x="1028700" y="1489642"/>
            <a:ext cx="6778729" cy="2543175"/>
          </a:xfrm>
          <a:prstGeom prst="rect">
            <a:avLst/>
          </a:prstGeom>
        </p:spPr>
        <p:txBody>
          <a:bodyPr anchor="t" rtlCol="false" tIns="0" lIns="0" bIns="0" rIns="0">
            <a:spAutoFit/>
          </a:bodyPr>
          <a:lstStyle/>
          <a:p>
            <a:pPr algn="l">
              <a:lnSpc>
                <a:spcPts val="6720"/>
              </a:lnSpc>
            </a:pPr>
            <a:r>
              <a:rPr lang="en-US" sz="5600" spc="896">
                <a:solidFill>
                  <a:srgbClr val="EFE7DD"/>
                </a:solidFill>
                <a:latin typeface="Montserrat"/>
                <a:ea typeface="Montserrat"/>
                <a:cs typeface="Montserrat"/>
                <a:sym typeface="Montserrat"/>
              </a:rPr>
              <a:t>SMART IRRIGATION SYSTEM</a:t>
            </a:r>
          </a:p>
        </p:txBody>
      </p:sp>
      <p:sp>
        <p:nvSpPr>
          <p:cNvPr name="TextBox 7" id="7"/>
          <p:cNvSpPr txBox="true"/>
          <p:nvPr/>
        </p:nvSpPr>
        <p:spPr>
          <a:xfrm rot="0">
            <a:off x="9893977" y="3844184"/>
            <a:ext cx="7365323" cy="5126991"/>
          </a:xfrm>
          <a:prstGeom prst="rect">
            <a:avLst/>
          </a:prstGeom>
        </p:spPr>
        <p:txBody>
          <a:bodyPr anchor="t" rtlCol="false" tIns="0" lIns="0" bIns="0" rIns="0">
            <a:spAutoFit/>
          </a:bodyPr>
          <a:lstStyle/>
          <a:p>
            <a:pPr algn="just">
              <a:lnSpc>
                <a:spcPts val="4059"/>
              </a:lnSpc>
              <a:spcBef>
                <a:spcPct val="0"/>
              </a:spcBef>
            </a:pPr>
            <a:r>
              <a:rPr lang="en-US" sz="2899">
                <a:solidFill>
                  <a:srgbClr val="EFE7DD"/>
                </a:solidFill>
                <a:latin typeface="Sorts Mill Goudy"/>
                <a:ea typeface="Sorts Mill Goudy"/>
                <a:cs typeface="Sorts Mill Goudy"/>
                <a:sym typeface="Sorts Mill Goudy"/>
              </a:rPr>
              <a:t>A smart irrigation system is an automated system that optimizes water use for plants by using sensors and weather data to deliver water precisely when and where it's needed, preventing overwatering and conserving resources. These systems often incorporate soil moisture sensors, temperature sensors, </a:t>
            </a:r>
            <a:r>
              <a:rPr lang="en-US" sz="2899" u="sng">
                <a:solidFill>
                  <a:srgbClr val="EFE7DD"/>
                </a:solidFill>
                <a:latin typeface="Sorts Mill Goudy"/>
                <a:ea typeface="Sorts Mill Goudy"/>
                <a:cs typeface="Sorts Mill Goudy"/>
                <a:sym typeface="Sorts Mill Goudy"/>
                <a:hlinkClick r:id="rId4" tooltip="https://www.google.com/search?sca_esv=c6276d80b2b2f205&amp;sxsrf=AE3TifNAPogB0BEggcu3UaWCry2GRtmgbg%3A1759656600962&amp;q=weather+data&amp;sa=X&amp;ved=2ahUKEwin7IHV34yQAxUiR2wGHUu2D8QQxccNegQIKxAB&amp;mstk=AUtExfBoO-Pa1BPXgSIU7BqhF835oa3epxeuBbTwKlyNw8Sf6ltxLKcARZw596Ts3tCZRrACSHGN2rEBeE7c6-XamxkATocaSPWJu7ziemzUrbRjWXLZVI3U1JP3ivcF0_B8h3MFQiSS445DdbknrReWQkIaIdgVtLjuUIA-pEb9dcUi76Ri3sO1pUWq43cdI4PvewR_5of1h1kio9pe1zWMGQCuWq91RrYU5SWMBV97joqVtyW5-Ym_n_KCa8cItiEVgRXaubIHpF8jk4AK59q154Af&amp;csui=3"/>
              </a:rPr>
              <a:t>weather data</a:t>
            </a:r>
            <a:r>
              <a:rPr lang="en-US" sz="2899">
                <a:solidFill>
                  <a:srgbClr val="EFE7DD"/>
                </a:solidFill>
                <a:latin typeface="Sorts Mill Goudy"/>
                <a:ea typeface="Sorts Mill Goudy"/>
                <a:cs typeface="Sorts Mill Goudy"/>
                <a:sym typeface="Sorts Mill Goudy"/>
              </a:rPr>
              <a:t>, and controllers to adjust watering schedules for efficiency and improved plant health.</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3D1700"/>
        </a:solidFill>
      </p:bgPr>
    </p:bg>
    <p:spTree>
      <p:nvGrpSpPr>
        <p:cNvPr id="1" name=""/>
        <p:cNvGrpSpPr/>
        <p:nvPr/>
      </p:nvGrpSpPr>
      <p:grpSpPr>
        <a:xfrm>
          <a:off x="0" y="0"/>
          <a:ext cx="0" cy="0"/>
          <a:chOff x="0" y="0"/>
          <a:chExt cx="0" cy="0"/>
        </a:xfrm>
      </p:grpSpPr>
      <p:grpSp>
        <p:nvGrpSpPr>
          <p:cNvPr name="Group 2" id="2"/>
          <p:cNvGrpSpPr/>
          <p:nvPr/>
        </p:nvGrpSpPr>
        <p:grpSpPr>
          <a:xfrm rot="0">
            <a:off x="1028700" y="2667669"/>
            <a:ext cx="7326430" cy="772074"/>
            <a:chOff x="0" y="0"/>
            <a:chExt cx="9768573" cy="1029432"/>
          </a:xfrm>
        </p:grpSpPr>
        <p:grpSp>
          <p:nvGrpSpPr>
            <p:cNvPr name="Group 3" id="3"/>
            <p:cNvGrpSpPr/>
            <p:nvPr/>
          </p:nvGrpSpPr>
          <p:grpSpPr>
            <a:xfrm rot="0">
              <a:off x="0" y="516659"/>
              <a:ext cx="415214" cy="415214"/>
              <a:chOff x="0" y="0"/>
              <a:chExt cx="82018" cy="82018"/>
            </a:xfrm>
          </p:grpSpPr>
          <p:sp>
            <p:nvSpPr>
              <p:cNvPr name="Freeform 4" id="4"/>
              <p:cNvSpPr/>
              <p:nvPr/>
            </p:nvSpPr>
            <p:spPr>
              <a:xfrm flipH="false" flipV="false" rot="0">
                <a:off x="0" y="0"/>
                <a:ext cx="82018" cy="82018"/>
              </a:xfrm>
              <a:custGeom>
                <a:avLst/>
                <a:gdLst/>
                <a:ahLst/>
                <a:cxnLst/>
                <a:rect r="r" b="b" t="t" l="l"/>
                <a:pathLst>
                  <a:path h="82018" w="82018">
                    <a:moveTo>
                      <a:pt x="0" y="0"/>
                    </a:moveTo>
                    <a:lnTo>
                      <a:pt x="82018" y="0"/>
                    </a:lnTo>
                    <a:lnTo>
                      <a:pt x="82018" y="82018"/>
                    </a:lnTo>
                    <a:lnTo>
                      <a:pt x="0" y="82018"/>
                    </a:lnTo>
                    <a:close/>
                  </a:path>
                </a:pathLst>
              </a:custGeom>
              <a:solidFill>
                <a:srgbClr val="D8A790"/>
              </a:solidFill>
            </p:spPr>
          </p:sp>
          <p:sp>
            <p:nvSpPr>
              <p:cNvPr name="TextBox 5" id="5"/>
              <p:cNvSpPr txBox="true"/>
              <p:nvPr/>
            </p:nvSpPr>
            <p:spPr>
              <a:xfrm>
                <a:off x="0" y="-28575"/>
                <a:ext cx="82018" cy="110593"/>
              </a:xfrm>
              <a:prstGeom prst="rect">
                <a:avLst/>
              </a:prstGeom>
            </p:spPr>
            <p:txBody>
              <a:bodyPr anchor="ctr" rtlCol="false" tIns="50800" lIns="50800" bIns="50800" rIns="50800"/>
              <a:lstStyle/>
              <a:p>
                <a:pPr algn="ctr">
                  <a:lnSpc>
                    <a:spcPts val="2940"/>
                  </a:lnSpc>
                </a:pPr>
              </a:p>
            </p:txBody>
          </p:sp>
        </p:grpSp>
        <p:sp>
          <p:nvSpPr>
            <p:cNvPr name="TextBox 6" id="6"/>
            <p:cNvSpPr txBox="true"/>
            <p:nvPr/>
          </p:nvSpPr>
          <p:spPr>
            <a:xfrm rot="0">
              <a:off x="1001498" y="-28575"/>
              <a:ext cx="8767075" cy="452755"/>
            </a:xfrm>
            <a:prstGeom prst="rect">
              <a:avLst/>
            </a:prstGeom>
          </p:spPr>
          <p:txBody>
            <a:bodyPr anchor="t" rtlCol="false" tIns="0" lIns="0" bIns="0" rIns="0">
              <a:spAutoFit/>
            </a:bodyPr>
            <a:lstStyle/>
            <a:p>
              <a:pPr algn="l">
                <a:lnSpc>
                  <a:spcPts val="2940"/>
                </a:lnSpc>
                <a:spcBef>
                  <a:spcPct val="0"/>
                </a:spcBef>
              </a:pPr>
            </a:p>
          </p:txBody>
        </p:sp>
        <p:sp>
          <p:nvSpPr>
            <p:cNvPr name="TextBox 7" id="7"/>
            <p:cNvSpPr txBox="true"/>
            <p:nvPr/>
          </p:nvSpPr>
          <p:spPr>
            <a:xfrm rot="0">
              <a:off x="1001498" y="633192"/>
              <a:ext cx="8767075" cy="396240"/>
            </a:xfrm>
            <a:prstGeom prst="rect">
              <a:avLst/>
            </a:prstGeom>
          </p:spPr>
          <p:txBody>
            <a:bodyPr anchor="t" rtlCol="false" tIns="0" lIns="0" bIns="0" rIns="0">
              <a:spAutoFit/>
            </a:bodyPr>
            <a:lstStyle/>
            <a:p>
              <a:pPr algn="just">
                <a:lnSpc>
                  <a:spcPts val="2520"/>
                </a:lnSpc>
                <a:spcBef>
                  <a:spcPct val="0"/>
                </a:spcBef>
              </a:pPr>
            </a:p>
          </p:txBody>
        </p:sp>
      </p:grpSp>
      <p:grpSp>
        <p:nvGrpSpPr>
          <p:cNvPr name="Group 8" id="8"/>
          <p:cNvGrpSpPr/>
          <p:nvPr/>
        </p:nvGrpSpPr>
        <p:grpSpPr>
          <a:xfrm rot="0">
            <a:off x="9144000" y="3439743"/>
            <a:ext cx="7326430" cy="772074"/>
            <a:chOff x="0" y="0"/>
            <a:chExt cx="9768573" cy="1029432"/>
          </a:xfrm>
        </p:grpSpPr>
        <p:grpSp>
          <p:nvGrpSpPr>
            <p:cNvPr name="Group 9" id="9"/>
            <p:cNvGrpSpPr/>
            <p:nvPr/>
          </p:nvGrpSpPr>
          <p:grpSpPr>
            <a:xfrm rot="0">
              <a:off x="0" y="516659"/>
              <a:ext cx="415214" cy="415214"/>
              <a:chOff x="0" y="0"/>
              <a:chExt cx="82018" cy="82018"/>
            </a:xfrm>
          </p:grpSpPr>
          <p:sp>
            <p:nvSpPr>
              <p:cNvPr name="Freeform 10" id="10"/>
              <p:cNvSpPr/>
              <p:nvPr/>
            </p:nvSpPr>
            <p:spPr>
              <a:xfrm flipH="false" flipV="false" rot="0">
                <a:off x="0" y="0"/>
                <a:ext cx="82018" cy="82018"/>
              </a:xfrm>
              <a:custGeom>
                <a:avLst/>
                <a:gdLst/>
                <a:ahLst/>
                <a:cxnLst/>
                <a:rect r="r" b="b" t="t" l="l"/>
                <a:pathLst>
                  <a:path h="82018" w="82018">
                    <a:moveTo>
                      <a:pt x="0" y="0"/>
                    </a:moveTo>
                    <a:lnTo>
                      <a:pt x="82018" y="0"/>
                    </a:lnTo>
                    <a:lnTo>
                      <a:pt x="82018" y="82018"/>
                    </a:lnTo>
                    <a:lnTo>
                      <a:pt x="0" y="82018"/>
                    </a:lnTo>
                    <a:close/>
                  </a:path>
                </a:pathLst>
              </a:custGeom>
              <a:solidFill>
                <a:srgbClr val="D8A790"/>
              </a:solidFill>
            </p:spPr>
          </p:sp>
          <p:sp>
            <p:nvSpPr>
              <p:cNvPr name="TextBox 11" id="11"/>
              <p:cNvSpPr txBox="true"/>
              <p:nvPr/>
            </p:nvSpPr>
            <p:spPr>
              <a:xfrm>
                <a:off x="0" y="-28575"/>
                <a:ext cx="82018" cy="110593"/>
              </a:xfrm>
              <a:prstGeom prst="rect">
                <a:avLst/>
              </a:prstGeom>
            </p:spPr>
            <p:txBody>
              <a:bodyPr anchor="ctr" rtlCol="false" tIns="50800" lIns="50800" bIns="50800" rIns="50800"/>
              <a:lstStyle/>
              <a:p>
                <a:pPr algn="ctr">
                  <a:lnSpc>
                    <a:spcPts val="2940"/>
                  </a:lnSpc>
                </a:pPr>
              </a:p>
            </p:txBody>
          </p:sp>
        </p:grpSp>
        <p:sp>
          <p:nvSpPr>
            <p:cNvPr name="TextBox 12" id="12"/>
            <p:cNvSpPr txBox="true"/>
            <p:nvPr/>
          </p:nvSpPr>
          <p:spPr>
            <a:xfrm rot="0">
              <a:off x="1001498" y="-28575"/>
              <a:ext cx="8767075" cy="452755"/>
            </a:xfrm>
            <a:prstGeom prst="rect">
              <a:avLst/>
            </a:prstGeom>
          </p:spPr>
          <p:txBody>
            <a:bodyPr anchor="t" rtlCol="false" tIns="0" lIns="0" bIns="0" rIns="0">
              <a:spAutoFit/>
            </a:bodyPr>
            <a:lstStyle/>
            <a:p>
              <a:pPr algn="l">
                <a:lnSpc>
                  <a:spcPts val="2940"/>
                </a:lnSpc>
                <a:spcBef>
                  <a:spcPct val="0"/>
                </a:spcBef>
              </a:pPr>
            </a:p>
          </p:txBody>
        </p:sp>
        <p:sp>
          <p:nvSpPr>
            <p:cNvPr name="TextBox 13" id="13"/>
            <p:cNvSpPr txBox="true"/>
            <p:nvPr/>
          </p:nvSpPr>
          <p:spPr>
            <a:xfrm rot="0">
              <a:off x="1001498" y="633192"/>
              <a:ext cx="8767075" cy="396240"/>
            </a:xfrm>
            <a:prstGeom prst="rect">
              <a:avLst/>
            </a:prstGeom>
          </p:spPr>
          <p:txBody>
            <a:bodyPr anchor="t" rtlCol="false" tIns="0" lIns="0" bIns="0" rIns="0">
              <a:spAutoFit/>
            </a:bodyPr>
            <a:lstStyle/>
            <a:p>
              <a:pPr algn="just">
                <a:lnSpc>
                  <a:spcPts val="2520"/>
                </a:lnSpc>
                <a:spcBef>
                  <a:spcPct val="0"/>
                </a:spcBef>
              </a:pPr>
            </a:p>
          </p:txBody>
        </p:sp>
      </p:grpSp>
      <p:grpSp>
        <p:nvGrpSpPr>
          <p:cNvPr name="Group 14" id="14"/>
          <p:cNvGrpSpPr/>
          <p:nvPr/>
        </p:nvGrpSpPr>
        <p:grpSpPr>
          <a:xfrm rot="0">
            <a:off x="1028700" y="4600301"/>
            <a:ext cx="7326430" cy="772074"/>
            <a:chOff x="0" y="0"/>
            <a:chExt cx="9768573" cy="1029432"/>
          </a:xfrm>
        </p:grpSpPr>
        <p:grpSp>
          <p:nvGrpSpPr>
            <p:cNvPr name="Group 15" id="15"/>
            <p:cNvGrpSpPr/>
            <p:nvPr/>
          </p:nvGrpSpPr>
          <p:grpSpPr>
            <a:xfrm rot="0">
              <a:off x="0" y="516659"/>
              <a:ext cx="415214" cy="415214"/>
              <a:chOff x="0" y="0"/>
              <a:chExt cx="82018" cy="82018"/>
            </a:xfrm>
          </p:grpSpPr>
          <p:sp>
            <p:nvSpPr>
              <p:cNvPr name="Freeform 16" id="16"/>
              <p:cNvSpPr/>
              <p:nvPr/>
            </p:nvSpPr>
            <p:spPr>
              <a:xfrm flipH="false" flipV="false" rot="0">
                <a:off x="0" y="0"/>
                <a:ext cx="82018" cy="82018"/>
              </a:xfrm>
              <a:custGeom>
                <a:avLst/>
                <a:gdLst/>
                <a:ahLst/>
                <a:cxnLst/>
                <a:rect r="r" b="b" t="t" l="l"/>
                <a:pathLst>
                  <a:path h="82018" w="82018">
                    <a:moveTo>
                      <a:pt x="0" y="0"/>
                    </a:moveTo>
                    <a:lnTo>
                      <a:pt x="82018" y="0"/>
                    </a:lnTo>
                    <a:lnTo>
                      <a:pt x="82018" y="82018"/>
                    </a:lnTo>
                    <a:lnTo>
                      <a:pt x="0" y="82018"/>
                    </a:lnTo>
                    <a:close/>
                  </a:path>
                </a:pathLst>
              </a:custGeom>
              <a:solidFill>
                <a:srgbClr val="D8A790"/>
              </a:solidFill>
            </p:spPr>
          </p:sp>
          <p:sp>
            <p:nvSpPr>
              <p:cNvPr name="TextBox 17" id="17"/>
              <p:cNvSpPr txBox="true"/>
              <p:nvPr/>
            </p:nvSpPr>
            <p:spPr>
              <a:xfrm>
                <a:off x="0" y="-28575"/>
                <a:ext cx="82018" cy="110593"/>
              </a:xfrm>
              <a:prstGeom prst="rect">
                <a:avLst/>
              </a:prstGeom>
            </p:spPr>
            <p:txBody>
              <a:bodyPr anchor="ctr" rtlCol="false" tIns="50800" lIns="50800" bIns="50800" rIns="50800"/>
              <a:lstStyle/>
              <a:p>
                <a:pPr algn="ctr">
                  <a:lnSpc>
                    <a:spcPts val="2940"/>
                  </a:lnSpc>
                </a:pPr>
              </a:p>
            </p:txBody>
          </p:sp>
        </p:grpSp>
        <p:sp>
          <p:nvSpPr>
            <p:cNvPr name="TextBox 18" id="18"/>
            <p:cNvSpPr txBox="true"/>
            <p:nvPr/>
          </p:nvSpPr>
          <p:spPr>
            <a:xfrm rot="0">
              <a:off x="1001498" y="-28575"/>
              <a:ext cx="8767075" cy="452755"/>
            </a:xfrm>
            <a:prstGeom prst="rect">
              <a:avLst/>
            </a:prstGeom>
          </p:spPr>
          <p:txBody>
            <a:bodyPr anchor="t" rtlCol="false" tIns="0" lIns="0" bIns="0" rIns="0">
              <a:spAutoFit/>
            </a:bodyPr>
            <a:lstStyle/>
            <a:p>
              <a:pPr algn="l">
                <a:lnSpc>
                  <a:spcPts val="2940"/>
                </a:lnSpc>
                <a:spcBef>
                  <a:spcPct val="0"/>
                </a:spcBef>
              </a:pPr>
            </a:p>
          </p:txBody>
        </p:sp>
        <p:sp>
          <p:nvSpPr>
            <p:cNvPr name="TextBox 19" id="19"/>
            <p:cNvSpPr txBox="true"/>
            <p:nvPr/>
          </p:nvSpPr>
          <p:spPr>
            <a:xfrm rot="0">
              <a:off x="1001498" y="633192"/>
              <a:ext cx="8767075" cy="396240"/>
            </a:xfrm>
            <a:prstGeom prst="rect">
              <a:avLst/>
            </a:prstGeom>
          </p:spPr>
          <p:txBody>
            <a:bodyPr anchor="t" rtlCol="false" tIns="0" lIns="0" bIns="0" rIns="0">
              <a:spAutoFit/>
            </a:bodyPr>
            <a:lstStyle/>
            <a:p>
              <a:pPr algn="just">
                <a:lnSpc>
                  <a:spcPts val="2520"/>
                </a:lnSpc>
                <a:spcBef>
                  <a:spcPct val="0"/>
                </a:spcBef>
              </a:pPr>
            </a:p>
          </p:txBody>
        </p:sp>
      </p:grpSp>
      <p:grpSp>
        <p:nvGrpSpPr>
          <p:cNvPr name="Group 20" id="20"/>
          <p:cNvGrpSpPr/>
          <p:nvPr/>
        </p:nvGrpSpPr>
        <p:grpSpPr>
          <a:xfrm rot="0">
            <a:off x="9144000" y="5661386"/>
            <a:ext cx="7326430" cy="772074"/>
            <a:chOff x="0" y="0"/>
            <a:chExt cx="9768573" cy="1029432"/>
          </a:xfrm>
        </p:grpSpPr>
        <p:grpSp>
          <p:nvGrpSpPr>
            <p:cNvPr name="Group 21" id="21"/>
            <p:cNvGrpSpPr/>
            <p:nvPr/>
          </p:nvGrpSpPr>
          <p:grpSpPr>
            <a:xfrm rot="0">
              <a:off x="0" y="516659"/>
              <a:ext cx="415214" cy="415214"/>
              <a:chOff x="0" y="0"/>
              <a:chExt cx="82018" cy="82018"/>
            </a:xfrm>
          </p:grpSpPr>
          <p:sp>
            <p:nvSpPr>
              <p:cNvPr name="Freeform 22" id="22"/>
              <p:cNvSpPr/>
              <p:nvPr/>
            </p:nvSpPr>
            <p:spPr>
              <a:xfrm flipH="false" flipV="false" rot="0">
                <a:off x="0" y="0"/>
                <a:ext cx="82018" cy="82018"/>
              </a:xfrm>
              <a:custGeom>
                <a:avLst/>
                <a:gdLst/>
                <a:ahLst/>
                <a:cxnLst/>
                <a:rect r="r" b="b" t="t" l="l"/>
                <a:pathLst>
                  <a:path h="82018" w="82018">
                    <a:moveTo>
                      <a:pt x="0" y="0"/>
                    </a:moveTo>
                    <a:lnTo>
                      <a:pt x="82018" y="0"/>
                    </a:lnTo>
                    <a:lnTo>
                      <a:pt x="82018" y="82018"/>
                    </a:lnTo>
                    <a:lnTo>
                      <a:pt x="0" y="82018"/>
                    </a:lnTo>
                    <a:close/>
                  </a:path>
                </a:pathLst>
              </a:custGeom>
              <a:solidFill>
                <a:srgbClr val="D8A790"/>
              </a:solidFill>
            </p:spPr>
          </p:sp>
          <p:sp>
            <p:nvSpPr>
              <p:cNvPr name="TextBox 23" id="23"/>
              <p:cNvSpPr txBox="true"/>
              <p:nvPr/>
            </p:nvSpPr>
            <p:spPr>
              <a:xfrm>
                <a:off x="0" y="-28575"/>
                <a:ext cx="82018" cy="110593"/>
              </a:xfrm>
              <a:prstGeom prst="rect">
                <a:avLst/>
              </a:prstGeom>
            </p:spPr>
            <p:txBody>
              <a:bodyPr anchor="ctr" rtlCol="false" tIns="50800" lIns="50800" bIns="50800" rIns="50800"/>
              <a:lstStyle/>
              <a:p>
                <a:pPr algn="ctr">
                  <a:lnSpc>
                    <a:spcPts val="2940"/>
                  </a:lnSpc>
                </a:pPr>
              </a:p>
            </p:txBody>
          </p:sp>
        </p:grpSp>
        <p:sp>
          <p:nvSpPr>
            <p:cNvPr name="TextBox 24" id="24"/>
            <p:cNvSpPr txBox="true"/>
            <p:nvPr/>
          </p:nvSpPr>
          <p:spPr>
            <a:xfrm rot="0">
              <a:off x="1001498" y="-28575"/>
              <a:ext cx="8767075" cy="452755"/>
            </a:xfrm>
            <a:prstGeom prst="rect">
              <a:avLst/>
            </a:prstGeom>
          </p:spPr>
          <p:txBody>
            <a:bodyPr anchor="t" rtlCol="false" tIns="0" lIns="0" bIns="0" rIns="0">
              <a:spAutoFit/>
            </a:bodyPr>
            <a:lstStyle/>
            <a:p>
              <a:pPr algn="l">
                <a:lnSpc>
                  <a:spcPts val="2940"/>
                </a:lnSpc>
                <a:spcBef>
                  <a:spcPct val="0"/>
                </a:spcBef>
              </a:pPr>
            </a:p>
          </p:txBody>
        </p:sp>
        <p:sp>
          <p:nvSpPr>
            <p:cNvPr name="TextBox 25" id="25"/>
            <p:cNvSpPr txBox="true"/>
            <p:nvPr/>
          </p:nvSpPr>
          <p:spPr>
            <a:xfrm rot="0">
              <a:off x="1001498" y="633192"/>
              <a:ext cx="8767075" cy="396240"/>
            </a:xfrm>
            <a:prstGeom prst="rect">
              <a:avLst/>
            </a:prstGeom>
          </p:spPr>
          <p:txBody>
            <a:bodyPr anchor="t" rtlCol="false" tIns="0" lIns="0" bIns="0" rIns="0">
              <a:spAutoFit/>
            </a:bodyPr>
            <a:lstStyle/>
            <a:p>
              <a:pPr algn="just">
                <a:lnSpc>
                  <a:spcPts val="2520"/>
                </a:lnSpc>
                <a:spcBef>
                  <a:spcPct val="0"/>
                </a:spcBef>
              </a:pPr>
            </a:p>
          </p:txBody>
        </p:sp>
      </p:grpSp>
      <p:grpSp>
        <p:nvGrpSpPr>
          <p:cNvPr name="Group 26" id="26"/>
          <p:cNvGrpSpPr/>
          <p:nvPr/>
        </p:nvGrpSpPr>
        <p:grpSpPr>
          <a:xfrm rot="0">
            <a:off x="1065643" y="6823436"/>
            <a:ext cx="344240" cy="364856"/>
            <a:chOff x="0" y="0"/>
            <a:chExt cx="90664" cy="96094"/>
          </a:xfrm>
        </p:grpSpPr>
        <p:sp>
          <p:nvSpPr>
            <p:cNvPr name="Freeform 27" id="27"/>
            <p:cNvSpPr/>
            <p:nvPr/>
          </p:nvSpPr>
          <p:spPr>
            <a:xfrm flipH="false" flipV="false" rot="0">
              <a:off x="0" y="0"/>
              <a:ext cx="90664" cy="96094"/>
            </a:xfrm>
            <a:custGeom>
              <a:avLst/>
              <a:gdLst/>
              <a:ahLst/>
              <a:cxnLst/>
              <a:rect r="r" b="b" t="t" l="l"/>
              <a:pathLst>
                <a:path h="96094" w="90664">
                  <a:moveTo>
                    <a:pt x="0" y="0"/>
                  </a:moveTo>
                  <a:lnTo>
                    <a:pt x="90664" y="0"/>
                  </a:lnTo>
                  <a:lnTo>
                    <a:pt x="90664" y="96094"/>
                  </a:lnTo>
                  <a:lnTo>
                    <a:pt x="0" y="96094"/>
                  </a:lnTo>
                  <a:close/>
                </a:path>
              </a:pathLst>
            </a:custGeom>
            <a:solidFill>
              <a:srgbClr val="EFE7DD"/>
            </a:solidFill>
          </p:spPr>
        </p:sp>
        <p:sp>
          <p:nvSpPr>
            <p:cNvPr name="TextBox 28" id="28"/>
            <p:cNvSpPr txBox="true"/>
            <p:nvPr/>
          </p:nvSpPr>
          <p:spPr>
            <a:xfrm>
              <a:off x="0" y="-28575"/>
              <a:ext cx="90664" cy="124669"/>
            </a:xfrm>
            <a:prstGeom prst="rect">
              <a:avLst/>
            </a:prstGeom>
          </p:spPr>
          <p:txBody>
            <a:bodyPr anchor="ctr" rtlCol="false" tIns="50800" lIns="50800" bIns="50800" rIns="50800"/>
            <a:lstStyle/>
            <a:p>
              <a:pPr algn="ctr">
                <a:lnSpc>
                  <a:spcPts val="2940"/>
                </a:lnSpc>
              </a:pPr>
            </a:p>
          </p:txBody>
        </p:sp>
      </p:grpSp>
      <p:grpSp>
        <p:nvGrpSpPr>
          <p:cNvPr name="Group 29" id="29"/>
          <p:cNvGrpSpPr/>
          <p:nvPr/>
        </p:nvGrpSpPr>
        <p:grpSpPr>
          <a:xfrm rot="0">
            <a:off x="9144000" y="7707468"/>
            <a:ext cx="320628" cy="317102"/>
            <a:chOff x="0" y="0"/>
            <a:chExt cx="84445" cy="83517"/>
          </a:xfrm>
        </p:grpSpPr>
        <p:sp>
          <p:nvSpPr>
            <p:cNvPr name="Freeform 30" id="30"/>
            <p:cNvSpPr/>
            <p:nvPr/>
          </p:nvSpPr>
          <p:spPr>
            <a:xfrm flipH="false" flipV="false" rot="0">
              <a:off x="0" y="0"/>
              <a:ext cx="84445" cy="83517"/>
            </a:xfrm>
            <a:custGeom>
              <a:avLst/>
              <a:gdLst/>
              <a:ahLst/>
              <a:cxnLst/>
              <a:rect r="r" b="b" t="t" l="l"/>
              <a:pathLst>
                <a:path h="83517" w="84445">
                  <a:moveTo>
                    <a:pt x="0" y="0"/>
                  </a:moveTo>
                  <a:lnTo>
                    <a:pt x="84445" y="0"/>
                  </a:lnTo>
                  <a:lnTo>
                    <a:pt x="84445" y="83517"/>
                  </a:lnTo>
                  <a:lnTo>
                    <a:pt x="0" y="83517"/>
                  </a:lnTo>
                  <a:close/>
                </a:path>
              </a:pathLst>
            </a:custGeom>
            <a:solidFill>
              <a:srgbClr val="EFE7DD"/>
            </a:solidFill>
          </p:spPr>
        </p:sp>
        <p:sp>
          <p:nvSpPr>
            <p:cNvPr name="TextBox 31" id="31"/>
            <p:cNvSpPr txBox="true"/>
            <p:nvPr/>
          </p:nvSpPr>
          <p:spPr>
            <a:xfrm>
              <a:off x="0" y="-28575"/>
              <a:ext cx="84445" cy="112092"/>
            </a:xfrm>
            <a:prstGeom prst="rect">
              <a:avLst/>
            </a:prstGeom>
          </p:spPr>
          <p:txBody>
            <a:bodyPr anchor="ctr" rtlCol="false" tIns="50800" lIns="50800" bIns="50800" rIns="50800"/>
            <a:lstStyle/>
            <a:p>
              <a:pPr algn="ctr">
                <a:lnSpc>
                  <a:spcPts val="2940"/>
                </a:lnSpc>
              </a:pPr>
            </a:p>
          </p:txBody>
        </p:sp>
      </p:grpSp>
      <p:sp>
        <p:nvSpPr>
          <p:cNvPr name="TextBox 32" id="32"/>
          <p:cNvSpPr txBox="true"/>
          <p:nvPr/>
        </p:nvSpPr>
        <p:spPr>
          <a:xfrm rot="0">
            <a:off x="1373886" y="962025"/>
            <a:ext cx="14848999" cy="587870"/>
          </a:xfrm>
          <a:prstGeom prst="rect">
            <a:avLst/>
          </a:prstGeom>
        </p:spPr>
        <p:txBody>
          <a:bodyPr anchor="t" rtlCol="false" tIns="0" lIns="0" bIns="0" rIns="0">
            <a:spAutoFit/>
          </a:bodyPr>
          <a:lstStyle/>
          <a:p>
            <a:pPr algn="ctr">
              <a:lnSpc>
                <a:spcPts val="4872"/>
              </a:lnSpc>
            </a:pPr>
            <a:r>
              <a:rPr lang="en-US" sz="3480" spc="556">
                <a:solidFill>
                  <a:srgbClr val="EFE7DD"/>
                </a:solidFill>
                <a:latin typeface="Montserrat"/>
                <a:ea typeface="Montserrat"/>
                <a:cs typeface="Montserrat"/>
                <a:sym typeface="Montserrat"/>
              </a:rPr>
              <a:t>PROBLEMS WITH TRADITIONAL IRRIGATION SYSTEM</a:t>
            </a:r>
          </a:p>
        </p:txBody>
      </p:sp>
      <p:sp>
        <p:nvSpPr>
          <p:cNvPr name="TextBox 33" id="33"/>
          <p:cNvSpPr txBox="true"/>
          <p:nvPr/>
        </p:nvSpPr>
        <p:spPr>
          <a:xfrm rot="0">
            <a:off x="1327766" y="2701016"/>
            <a:ext cx="7326430" cy="1089660"/>
          </a:xfrm>
          <a:prstGeom prst="rect">
            <a:avLst/>
          </a:prstGeom>
        </p:spPr>
        <p:txBody>
          <a:bodyPr anchor="t" rtlCol="false" tIns="0" lIns="0" bIns="0" rIns="0">
            <a:spAutoFit/>
          </a:bodyPr>
          <a:lstStyle/>
          <a:p>
            <a:pPr algn="ctr">
              <a:lnSpc>
                <a:spcPts val="2940"/>
              </a:lnSpc>
              <a:spcBef>
                <a:spcPct val="0"/>
              </a:spcBef>
            </a:pPr>
            <a:r>
              <a:rPr lang="en-US" sz="2100">
                <a:solidFill>
                  <a:srgbClr val="EFE7DD"/>
                </a:solidFill>
                <a:latin typeface="Sorts Mill Goudy"/>
                <a:ea typeface="Sorts Mill Goudy"/>
                <a:cs typeface="Sorts Mill Goudy"/>
                <a:sym typeface="Sorts Mill Goudy"/>
              </a:rPr>
              <a:t>Water Wastage:</a:t>
            </a:r>
          </a:p>
          <a:p>
            <a:pPr algn="ctr">
              <a:lnSpc>
                <a:spcPts val="2940"/>
              </a:lnSpc>
              <a:spcBef>
                <a:spcPct val="0"/>
              </a:spcBef>
            </a:pPr>
            <a:r>
              <a:rPr lang="en-US" sz="2100">
                <a:solidFill>
                  <a:srgbClr val="EFE7DD"/>
                </a:solidFill>
                <a:latin typeface="Sorts Mill Goudy"/>
                <a:ea typeface="Sorts Mill Goudy"/>
                <a:cs typeface="Sorts Mill Goudy"/>
                <a:sym typeface="Sorts Mill Goudy"/>
              </a:rPr>
              <a:t>Excess water is often used, leading to wastage and depletion of water resources.</a:t>
            </a:r>
          </a:p>
        </p:txBody>
      </p:sp>
      <p:sp>
        <p:nvSpPr>
          <p:cNvPr name="TextBox 34" id="34"/>
          <p:cNvSpPr txBox="true"/>
          <p:nvPr/>
        </p:nvSpPr>
        <p:spPr>
          <a:xfrm rot="0">
            <a:off x="9464628" y="3411168"/>
            <a:ext cx="7326430" cy="1089660"/>
          </a:xfrm>
          <a:prstGeom prst="rect">
            <a:avLst/>
          </a:prstGeom>
        </p:spPr>
        <p:txBody>
          <a:bodyPr anchor="t" rtlCol="false" tIns="0" lIns="0" bIns="0" rIns="0">
            <a:spAutoFit/>
          </a:bodyPr>
          <a:lstStyle/>
          <a:p>
            <a:pPr algn="ctr">
              <a:lnSpc>
                <a:spcPts val="2940"/>
              </a:lnSpc>
              <a:spcBef>
                <a:spcPct val="0"/>
              </a:spcBef>
            </a:pPr>
            <a:r>
              <a:rPr lang="en-US" sz="2100">
                <a:solidFill>
                  <a:srgbClr val="EFE7DD"/>
                </a:solidFill>
                <a:latin typeface="Sorts Mill Goudy"/>
                <a:ea typeface="Sorts Mill Goudy"/>
                <a:cs typeface="Sorts Mill Goudy"/>
                <a:sym typeface="Sorts Mill Goudy"/>
              </a:rPr>
              <a:t>Manual Monitoring:</a:t>
            </a:r>
          </a:p>
          <a:p>
            <a:pPr algn="ctr">
              <a:lnSpc>
                <a:spcPts val="2940"/>
              </a:lnSpc>
              <a:spcBef>
                <a:spcPct val="0"/>
              </a:spcBef>
            </a:pPr>
            <a:r>
              <a:rPr lang="en-US" sz="2100">
                <a:solidFill>
                  <a:srgbClr val="EFE7DD"/>
                </a:solidFill>
                <a:latin typeface="Sorts Mill Goudy"/>
                <a:ea typeface="Sorts Mill Goudy"/>
                <a:cs typeface="Sorts Mill Goudy"/>
                <a:sym typeface="Sorts Mill Goudy"/>
              </a:rPr>
              <a:t>Requires constant human supervision to turn water on/off and check soil moisture.</a:t>
            </a:r>
          </a:p>
        </p:txBody>
      </p:sp>
      <p:sp>
        <p:nvSpPr>
          <p:cNvPr name="TextBox 35" id="35"/>
          <p:cNvSpPr txBox="true"/>
          <p:nvPr/>
        </p:nvSpPr>
        <p:spPr>
          <a:xfrm rot="0">
            <a:off x="1327766" y="4584382"/>
            <a:ext cx="7326430" cy="1089660"/>
          </a:xfrm>
          <a:prstGeom prst="rect">
            <a:avLst/>
          </a:prstGeom>
        </p:spPr>
        <p:txBody>
          <a:bodyPr anchor="t" rtlCol="false" tIns="0" lIns="0" bIns="0" rIns="0">
            <a:spAutoFit/>
          </a:bodyPr>
          <a:lstStyle/>
          <a:p>
            <a:pPr algn="ctr">
              <a:lnSpc>
                <a:spcPts val="2940"/>
              </a:lnSpc>
              <a:spcBef>
                <a:spcPct val="0"/>
              </a:spcBef>
            </a:pPr>
            <a:r>
              <a:rPr lang="en-US" sz="2100">
                <a:solidFill>
                  <a:srgbClr val="EFE7DD"/>
                </a:solidFill>
                <a:latin typeface="Sorts Mill Goudy"/>
                <a:ea typeface="Sorts Mill Goudy"/>
                <a:cs typeface="Sorts Mill Goudy"/>
                <a:sym typeface="Sorts Mill Goudy"/>
              </a:rPr>
              <a:t>Uneven Water Distribution:</a:t>
            </a:r>
          </a:p>
          <a:p>
            <a:pPr algn="ctr">
              <a:lnSpc>
                <a:spcPts val="2940"/>
              </a:lnSpc>
              <a:spcBef>
                <a:spcPct val="0"/>
              </a:spcBef>
            </a:pPr>
            <a:r>
              <a:rPr lang="en-US" sz="2100">
                <a:solidFill>
                  <a:srgbClr val="EFE7DD"/>
                </a:solidFill>
                <a:latin typeface="Sorts Mill Goudy"/>
                <a:ea typeface="Sorts Mill Goudy"/>
                <a:cs typeface="Sorts Mill Goudy"/>
                <a:sym typeface="Sorts Mill Goudy"/>
              </a:rPr>
              <a:t>Some areas get overwatered while others remain dry, affecting crop growth.</a:t>
            </a:r>
          </a:p>
        </p:txBody>
      </p:sp>
      <p:sp>
        <p:nvSpPr>
          <p:cNvPr name="TextBox 36" id="36"/>
          <p:cNvSpPr txBox="true"/>
          <p:nvPr/>
        </p:nvSpPr>
        <p:spPr>
          <a:xfrm rot="0">
            <a:off x="8896456" y="5645467"/>
            <a:ext cx="7326430" cy="1089660"/>
          </a:xfrm>
          <a:prstGeom prst="rect">
            <a:avLst/>
          </a:prstGeom>
        </p:spPr>
        <p:txBody>
          <a:bodyPr anchor="t" rtlCol="false" tIns="0" lIns="0" bIns="0" rIns="0">
            <a:spAutoFit/>
          </a:bodyPr>
          <a:lstStyle/>
          <a:p>
            <a:pPr algn="ctr">
              <a:lnSpc>
                <a:spcPts val="2940"/>
              </a:lnSpc>
              <a:spcBef>
                <a:spcPct val="0"/>
              </a:spcBef>
            </a:pPr>
            <a:r>
              <a:rPr lang="en-US" sz="2100">
                <a:solidFill>
                  <a:srgbClr val="EFE7DD"/>
                </a:solidFill>
                <a:latin typeface="Sorts Mill Goudy"/>
                <a:ea typeface="Sorts Mill Goudy"/>
                <a:cs typeface="Sorts Mill Goudy"/>
                <a:sym typeface="Sorts Mill Goudy"/>
              </a:rPr>
              <a:t>High Labor Cost:</a:t>
            </a:r>
          </a:p>
          <a:p>
            <a:pPr algn="ctr">
              <a:lnSpc>
                <a:spcPts val="2940"/>
              </a:lnSpc>
              <a:spcBef>
                <a:spcPct val="0"/>
              </a:spcBef>
            </a:pPr>
            <a:r>
              <a:rPr lang="en-US" sz="2100">
                <a:solidFill>
                  <a:srgbClr val="EFE7DD"/>
                </a:solidFill>
                <a:latin typeface="Sorts Mill Goudy"/>
                <a:ea typeface="Sorts Mill Goudy"/>
                <a:cs typeface="Sorts Mill Goudy"/>
                <a:sym typeface="Sorts Mill Goudy"/>
              </a:rPr>
              <a:t>Continuous human effort increases time and cost of maintenance.</a:t>
            </a:r>
          </a:p>
        </p:txBody>
      </p:sp>
      <p:sp>
        <p:nvSpPr>
          <p:cNvPr name="TextBox 37" id="37"/>
          <p:cNvSpPr txBox="true"/>
          <p:nvPr/>
        </p:nvSpPr>
        <p:spPr>
          <a:xfrm rot="0">
            <a:off x="1551536" y="6476185"/>
            <a:ext cx="7450812" cy="1089660"/>
          </a:xfrm>
          <a:prstGeom prst="rect">
            <a:avLst/>
          </a:prstGeom>
        </p:spPr>
        <p:txBody>
          <a:bodyPr anchor="t" rtlCol="false" tIns="0" lIns="0" bIns="0" rIns="0">
            <a:spAutoFit/>
          </a:bodyPr>
          <a:lstStyle/>
          <a:p>
            <a:pPr algn="ctr">
              <a:lnSpc>
                <a:spcPts val="2940"/>
              </a:lnSpc>
            </a:pPr>
            <a:r>
              <a:rPr lang="en-US" sz="2100">
                <a:solidFill>
                  <a:srgbClr val="EFE7DD"/>
                </a:solidFill>
                <a:latin typeface="Sorts Mill Goudy"/>
                <a:ea typeface="Sorts Mill Goudy"/>
                <a:cs typeface="Sorts Mill Goudy"/>
                <a:sym typeface="Sorts Mill Goudy"/>
              </a:rPr>
              <a:t>Energy Inefficiency:</a:t>
            </a:r>
          </a:p>
          <a:p>
            <a:pPr algn="ctr">
              <a:lnSpc>
                <a:spcPts val="2940"/>
              </a:lnSpc>
            </a:pPr>
            <a:r>
              <a:rPr lang="en-US" sz="2100">
                <a:solidFill>
                  <a:srgbClr val="EFE7DD"/>
                </a:solidFill>
                <a:latin typeface="Sorts Mill Goudy"/>
                <a:ea typeface="Sorts Mill Goudy"/>
                <a:cs typeface="Sorts Mill Goudy"/>
                <a:sym typeface="Sorts Mill Goudy"/>
              </a:rPr>
              <a:t>Pumps and valves may run unnecessarily, consuming more power.</a:t>
            </a:r>
          </a:p>
          <a:p>
            <a:pPr algn="ctr">
              <a:lnSpc>
                <a:spcPts val="2940"/>
              </a:lnSpc>
              <a:spcBef>
                <a:spcPct val="0"/>
              </a:spcBef>
            </a:pPr>
          </a:p>
        </p:txBody>
      </p:sp>
      <p:sp>
        <p:nvSpPr>
          <p:cNvPr name="TextBox 38" id="38"/>
          <p:cNvSpPr txBox="true"/>
          <p:nvPr/>
        </p:nvSpPr>
        <p:spPr>
          <a:xfrm rot="0">
            <a:off x="9789112" y="7306902"/>
            <a:ext cx="7001946" cy="1089660"/>
          </a:xfrm>
          <a:prstGeom prst="rect">
            <a:avLst/>
          </a:prstGeom>
        </p:spPr>
        <p:txBody>
          <a:bodyPr anchor="t" rtlCol="false" tIns="0" lIns="0" bIns="0" rIns="0">
            <a:spAutoFit/>
          </a:bodyPr>
          <a:lstStyle/>
          <a:p>
            <a:pPr algn="ctr">
              <a:lnSpc>
                <a:spcPts val="2940"/>
              </a:lnSpc>
            </a:pPr>
            <a:r>
              <a:rPr lang="en-US" sz="2100">
                <a:solidFill>
                  <a:srgbClr val="EFE7DD"/>
                </a:solidFill>
                <a:latin typeface="Sorts Mill Goudy"/>
                <a:ea typeface="Sorts Mill Goudy"/>
                <a:cs typeface="Sorts Mill Goudy"/>
                <a:sym typeface="Sorts Mill Goudy"/>
              </a:rPr>
              <a:t>Soil Erosion and Nutrient Loss:</a:t>
            </a:r>
          </a:p>
          <a:p>
            <a:pPr algn="ctr">
              <a:lnSpc>
                <a:spcPts val="2940"/>
              </a:lnSpc>
            </a:pPr>
            <a:r>
              <a:rPr lang="en-US" sz="2100">
                <a:solidFill>
                  <a:srgbClr val="EFE7DD"/>
                </a:solidFill>
                <a:latin typeface="Sorts Mill Goudy"/>
                <a:ea typeface="Sorts Mill Goudy"/>
                <a:cs typeface="Sorts Mill Goudy"/>
                <a:sym typeface="Sorts Mill Goudy"/>
              </a:rPr>
              <a:t>Over-irrigation can wash away topsoil and essential nutrients.</a:t>
            </a:r>
          </a:p>
          <a:p>
            <a:pPr algn="ctr">
              <a:lnSpc>
                <a:spcPts val="2940"/>
              </a:lnSpc>
              <a:spcBef>
                <a:spcPct val="0"/>
              </a:spcBef>
            </a:pPr>
          </a:p>
        </p:txBody>
      </p:sp>
      <p:sp>
        <p:nvSpPr>
          <p:cNvPr name="TextBox 39" id="39"/>
          <p:cNvSpPr txBox="true"/>
          <p:nvPr/>
        </p:nvSpPr>
        <p:spPr>
          <a:xfrm rot="0">
            <a:off x="1502450" y="8367987"/>
            <a:ext cx="9196150" cy="1089660"/>
          </a:xfrm>
          <a:prstGeom prst="rect">
            <a:avLst/>
          </a:prstGeom>
        </p:spPr>
        <p:txBody>
          <a:bodyPr anchor="t" rtlCol="false" tIns="0" lIns="0" bIns="0" rIns="0">
            <a:spAutoFit/>
          </a:bodyPr>
          <a:lstStyle/>
          <a:p>
            <a:pPr algn="l">
              <a:lnSpc>
                <a:spcPts val="2940"/>
              </a:lnSpc>
            </a:pPr>
            <a:r>
              <a:rPr lang="en-US" sz="2100">
                <a:solidFill>
                  <a:srgbClr val="EFE7DD"/>
                </a:solidFill>
                <a:latin typeface="Sorts Mill Goudy"/>
                <a:ea typeface="Sorts Mill Goudy"/>
                <a:cs typeface="Sorts Mill Goudy"/>
                <a:sym typeface="Sorts Mill Goudy"/>
              </a:rPr>
              <a:t>                               Not Climate Adaptive:</a:t>
            </a:r>
          </a:p>
          <a:p>
            <a:pPr algn="l">
              <a:lnSpc>
                <a:spcPts val="2940"/>
              </a:lnSpc>
            </a:pPr>
            <a:r>
              <a:rPr lang="en-US" sz="2100">
                <a:solidFill>
                  <a:srgbClr val="EFE7DD"/>
                </a:solidFill>
                <a:latin typeface="Sorts Mill Goudy"/>
                <a:ea typeface="Sorts Mill Goudy"/>
                <a:cs typeface="Sorts Mill Goudy"/>
                <a:sym typeface="Sorts Mill Goudy"/>
              </a:rPr>
              <a:t>Cannot adjust automatically to changing weather conditions like rain or drought.</a:t>
            </a:r>
          </a:p>
          <a:p>
            <a:pPr algn="l">
              <a:lnSpc>
                <a:spcPts val="2940"/>
              </a:lnSpc>
              <a:spcBef>
                <a:spcPct val="0"/>
              </a:spcBef>
            </a:pPr>
          </a:p>
        </p:txBody>
      </p:sp>
      <p:grpSp>
        <p:nvGrpSpPr>
          <p:cNvPr name="Group 40" id="40"/>
          <p:cNvGrpSpPr/>
          <p:nvPr/>
        </p:nvGrpSpPr>
        <p:grpSpPr>
          <a:xfrm rot="0">
            <a:off x="1065643" y="8752011"/>
            <a:ext cx="344240" cy="350186"/>
            <a:chOff x="0" y="0"/>
            <a:chExt cx="90664" cy="92230"/>
          </a:xfrm>
        </p:grpSpPr>
        <p:sp>
          <p:nvSpPr>
            <p:cNvPr name="Freeform 41" id="41"/>
            <p:cNvSpPr/>
            <p:nvPr/>
          </p:nvSpPr>
          <p:spPr>
            <a:xfrm flipH="false" flipV="false" rot="0">
              <a:off x="0" y="0"/>
              <a:ext cx="90664" cy="92230"/>
            </a:xfrm>
            <a:custGeom>
              <a:avLst/>
              <a:gdLst/>
              <a:ahLst/>
              <a:cxnLst/>
              <a:rect r="r" b="b" t="t" l="l"/>
              <a:pathLst>
                <a:path h="92230" w="90664">
                  <a:moveTo>
                    <a:pt x="0" y="0"/>
                  </a:moveTo>
                  <a:lnTo>
                    <a:pt x="90664" y="0"/>
                  </a:lnTo>
                  <a:lnTo>
                    <a:pt x="90664" y="92230"/>
                  </a:lnTo>
                  <a:lnTo>
                    <a:pt x="0" y="92230"/>
                  </a:lnTo>
                  <a:close/>
                </a:path>
              </a:pathLst>
            </a:custGeom>
            <a:solidFill>
              <a:srgbClr val="EFE7DD"/>
            </a:solidFill>
          </p:spPr>
        </p:sp>
        <p:sp>
          <p:nvSpPr>
            <p:cNvPr name="TextBox 42" id="42"/>
            <p:cNvSpPr txBox="true"/>
            <p:nvPr/>
          </p:nvSpPr>
          <p:spPr>
            <a:xfrm>
              <a:off x="0" y="-28575"/>
              <a:ext cx="90664" cy="120805"/>
            </a:xfrm>
            <a:prstGeom prst="rect">
              <a:avLst/>
            </a:prstGeom>
          </p:spPr>
          <p:txBody>
            <a:bodyPr anchor="ctr" rtlCol="false" tIns="50800" lIns="50800" bIns="50800" rIns="50800"/>
            <a:lstStyle/>
            <a:p>
              <a:pPr algn="ctr">
                <a:lnSpc>
                  <a:spcPts val="2940"/>
                </a:lnSpc>
              </a:pPr>
            </a:p>
          </p:txBody>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3D1700"/>
        </a:solidFill>
      </p:bgPr>
    </p:bg>
    <p:spTree>
      <p:nvGrpSpPr>
        <p:cNvPr id="1" name=""/>
        <p:cNvGrpSpPr/>
        <p:nvPr/>
      </p:nvGrpSpPr>
      <p:grpSpPr>
        <a:xfrm>
          <a:off x="0" y="0"/>
          <a:ext cx="0" cy="0"/>
          <a:chOff x="0" y="0"/>
          <a:chExt cx="0" cy="0"/>
        </a:xfrm>
      </p:grpSpPr>
      <p:sp>
        <p:nvSpPr>
          <p:cNvPr name="TextBox 2" id="2"/>
          <p:cNvSpPr txBox="true"/>
          <p:nvPr/>
        </p:nvSpPr>
        <p:spPr>
          <a:xfrm rot="0">
            <a:off x="1258074" y="923925"/>
            <a:ext cx="4252079" cy="896620"/>
          </a:xfrm>
          <a:prstGeom prst="rect">
            <a:avLst/>
          </a:prstGeom>
        </p:spPr>
        <p:txBody>
          <a:bodyPr anchor="t" rtlCol="false" tIns="0" lIns="0" bIns="0" rIns="0">
            <a:spAutoFit/>
          </a:bodyPr>
          <a:lstStyle/>
          <a:p>
            <a:pPr algn="ctr">
              <a:lnSpc>
                <a:spcPts val="7279"/>
              </a:lnSpc>
            </a:pPr>
            <a:r>
              <a:rPr lang="en-US" sz="5199" spc="-103">
                <a:solidFill>
                  <a:srgbClr val="EFE7DD"/>
                </a:solidFill>
                <a:latin typeface="RoxboroughCF"/>
                <a:ea typeface="RoxboroughCF"/>
                <a:cs typeface="RoxboroughCF"/>
                <a:sym typeface="RoxboroughCF"/>
              </a:rPr>
              <a:t>Benefits of  SIS</a:t>
            </a:r>
          </a:p>
        </p:txBody>
      </p:sp>
      <p:sp>
        <p:nvSpPr>
          <p:cNvPr name="TextBox 3" id="3"/>
          <p:cNvSpPr txBox="true"/>
          <p:nvPr/>
        </p:nvSpPr>
        <p:spPr>
          <a:xfrm rot="0">
            <a:off x="0" y="3336524"/>
            <a:ext cx="10413562" cy="5320031"/>
          </a:xfrm>
          <a:prstGeom prst="rect">
            <a:avLst/>
          </a:prstGeom>
        </p:spPr>
        <p:txBody>
          <a:bodyPr anchor="t" rtlCol="false" tIns="0" lIns="0" bIns="0" rIns="0">
            <a:spAutoFit/>
          </a:bodyPr>
          <a:lstStyle/>
          <a:p>
            <a:pPr algn="ctr" marL="928358" indent="-464179" lvl="1">
              <a:lnSpc>
                <a:spcPts val="6019"/>
              </a:lnSpc>
              <a:buFont typeface="Arial"/>
              <a:buChar char="•"/>
            </a:pPr>
            <a:r>
              <a:rPr lang="en-US" sz="4299">
                <a:solidFill>
                  <a:srgbClr val="EFE7DD"/>
                </a:solidFill>
                <a:latin typeface="RoxboroughCF"/>
                <a:ea typeface="RoxboroughCF"/>
                <a:cs typeface="RoxboroughCF"/>
                <a:sym typeface="RoxboroughCF"/>
              </a:rPr>
              <a:t>Conserve water efficiently</a:t>
            </a:r>
          </a:p>
          <a:p>
            <a:pPr algn="ctr" marL="928358" indent="-464179" lvl="1">
              <a:lnSpc>
                <a:spcPts val="6019"/>
              </a:lnSpc>
              <a:buFont typeface="Arial"/>
              <a:buChar char="•"/>
            </a:pPr>
            <a:r>
              <a:rPr lang="en-US" sz="4299">
                <a:solidFill>
                  <a:srgbClr val="EFE7DD"/>
                </a:solidFill>
                <a:latin typeface="RoxboroughCF"/>
                <a:ea typeface="RoxboroughCF"/>
                <a:cs typeface="RoxboroughCF"/>
                <a:sym typeface="RoxboroughCF"/>
              </a:rPr>
              <a:t>Reduce overall costs</a:t>
            </a:r>
          </a:p>
          <a:p>
            <a:pPr algn="ctr" marL="928358" indent="-464179" lvl="1">
              <a:lnSpc>
                <a:spcPts val="6019"/>
              </a:lnSpc>
              <a:buFont typeface="Arial"/>
              <a:buChar char="•"/>
            </a:pPr>
            <a:r>
              <a:rPr lang="en-US" sz="4299">
                <a:solidFill>
                  <a:srgbClr val="EFE7DD"/>
                </a:solidFill>
                <a:latin typeface="RoxboroughCF"/>
                <a:ea typeface="RoxboroughCF"/>
                <a:cs typeface="RoxboroughCF"/>
                <a:sym typeface="RoxboroughCF"/>
              </a:rPr>
              <a:t>Minimize environmental impact</a:t>
            </a:r>
          </a:p>
          <a:p>
            <a:pPr algn="ctr" marL="928358" indent="-464179" lvl="1">
              <a:lnSpc>
                <a:spcPts val="6019"/>
              </a:lnSpc>
              <a:buFont typeface="Arial"/>
              <a:buChar char="•"/>
            </a:pPr>
            <a:r>
              <a:rPr lang="en-US" sz="4299">
                <a:solidFill>
                  <a:srgbClr val="EFE7DD"/>
                </a:solidFill>
                <a:latin typeface="RoxboroughCF"/>
                <a:ea typeface="RoxboroughCF"/>
                <a:cs typeface="RoxboroughCF"/>
                <a:sym typeface="RoxboroughCF"/>
              </a:rPr>
              <a:t>Support sustainable water management</a:t>
            </a:r>
          </a:p>
          <a:p>
            <a:pPr algn="ctr" marL="928358" indent="-464179" lvl="1">
              <a:lnSpc>
                <a:spcPts val="6019"/>
              </a:lnSpc>
              <a:buFont typeface="Arial"/>
              <a:buChar char="•"/>
            </a:pPr>
            <a:r>
              <a:rPr lang="en-US" sz="4299">
                <a:solidFill>
                  <a:srgbClr val="EFE7DD"/>
                </a:solidFill>
                <a:latin typeface="RoxboroughCF"/>
                <a:ea typeface="RoxboroughCF"/>
                <a:cs typeface="RoxboroughCF"/>
                <a:sym typeface="RoxboroughCF"/>
              </a:rPr>
              <a:t>Useful in agriculture, landscaping ad home gardening.</a:t>
            </a:r>
          </a:p>
        </p:txBody>
      </p:sp>
      <p:grpSp>
        <p:nvGrpSpPr>
          <p:cNvPr name="Group 4" id="4"/>
          <p:cNvGrpSpPr/>
          <p:nvPr/>
        </p:nvGrpSpPr>
        <p:grpSpPr>
          <a:xfrm rot="0">
            <a:off x="12221599" y="264610"/>
            <a:ext cx="5037701" cy="9757780"/>
            <a:chOff x="0" y="0"/>
            <a:chExt cx="5691189" cy="11023554"/>
          </a:xfrm>
        </p:grpSpPr>
        <p:sp>
          <p:nvSpPr>
            <p:cNvPr name="Freeform 5" id="5"/>
            <p:cNvSpPr/>
            <p:nvPr/>
          </p:nvSpPr>
          <p:spPr>
            <a:xfrm flipH="false" flipV="false" rot="0">
              <a:off x="0" y="0"/>
              <a:ext cx="5691189" cy="10921954"/>
            </a:xfrm>
            <a:custGeom>
              <a:avLst/>
              <a:gdLst/>
              <a:ahLst/>
              <a:cxnLst/>
              <a:rect r="r" b="b" t="t" l="l"/>
              <a:pathLst>
                <a:path h="10921954" w="5691189">
                  <a:moveTo>
                    <a:pt x="0" y="0"/>
                  </a:moveTo>
                  <a:lnTo>
                    <a:pt x="5691189" y="0"/>
                  </a:lnTo>
                  <a:lnTo>
                    <a:pt x="5691189" y="10921954"/>
                  </a:lnTo>
                  <a:lnTo>
                    <a:pt x="0" y="10921954"/>
                  </a:lnTo>
                  <a:close/>
                </a:path>
              </a:pathLst>
            </a:custGeom>
            <a:solidFill>
              <a:srgbClr val="EFE7DD"/>
            </a:solidFill>
          </p:spPr>
        </p:sp>
        <p:sp>
          <p:nvSpPr>
            <p:cNvPr name="Freeform 6" id="6"/>
            <p:cNvSpPr/>
            <p:nvPr/>
          </p:nvSpPr>
          <p:spPr>
            <a:xfrm flipH="false" flipV="false" rot="0">
              <a:off x="0" y="0"/>
              <a:ext cx="5691189" cy="11023554"/>
            </a:xfrm>
            <a:custGeom>
              <a:avLst/>
              <a:gdLst/>
              <a:ahLst/>
              <a:cxnLst/>
              <a:rect r="r" b="b" t="t" l="l"/>
              <a:pathLst>
                <a:path h="11023554" w="5691189">
                  <a:moveTo>
                    <a:pt x="0" y="10921954"/>
                  </a:moveTo>
                  <a:lnTo>
                    <a:pt x="5691189" y="10921954"/>
                  </a:lnTo>
                  <a:lnTo>
                    <a:pt x="5564189" y="11023554"/>
                  </a:lnTo>
                  <a:cubicBezTo>
                    <a:pt x="5564189" y="11023554"/>
                    <a:pt x="4573589" y="10947354"/>
                    <a:pt x="4471989" y="10947354"/>
                  </a:cubicBezTo>
                  <a:lnTo>
                    <a:pt x="1219200" y="10947354"/>
                  </a:lnTo>
                  <a:cubicBezTo>
                    <a:pt x="1117600" y="10947354"/>
                    <a:pt x="127000" y="11023554"/>
                    <a:pt x="127000" y="11023554"/>
                  </a:cubicBezTo>
                  <a:lnTo>
                    <a:pt x="0" y="10921954"/>
                  </a:lnTo>
                  <a:lnTo>
                    <a:pt x="0" y="0"/>
                  </a:lnTo>
                  <a:lnTo>
                    <a:pt x="5691189" y="0"/>
                  </a:lnTo>
                  <a:lnTo>
                    <a:pt x="5691189" y="10921954"/>
                  </a:lnTo>
                  <a:lnTo>
                    <a:pt x="12700" y="10921954"/>
                  </a:lnTo>
                  <a:lnTo>
                    <a:pt x="12700" y="10909254"/>
                  </a:lnTo>
                  <a:lnTo>
                    <a:pt x="5678489" y="10909254"/>
                  </a:lnTo>
                  <a:lnTo>
                    <a:pt x="5678489" y="12700"/>
                  </a:lnTo>
                  <a:lnTo>
                    <a:pt x="12700" y="12700"/>
                  </a:lnTo>
                  <a:lnTo>
                    <a:pt x="12700" y="10921954"/>
                  </a:lnTo>
                </a:path>
              </a:pathLst>
            </a:custGeom>
            <a:solidFill>
              <a:srgbClr val="394C60">
                <a:alpha val="784"/>
              </a:srgbClr>
            </a:solidFill>
          </p:spPr>
        </p:sp>
        <p:sp>
          <p:nvSpPr>
            <p:cNvPr name="TextBox 7" id="7"/>
            <p:cNvSpPr txBox="true"/>
            <p:nvPr/>
          </p:nvSpPr>
          <p:spPr>
            <a:xfrm>
              <a:off x="0" y="-57150"/>
              <a:ext cx="5691189" cy="10521904"/>
            </a:xfrm>
            <a:prstGeom prst="rect">
              <a:avLst/>
            </a:prstGeom>
          </p:spPr>
          <p:txBody>
            <a:bodyPr anchor="t" rtlCol="false" tIns="239824" lIns="239824" bIns="239824" rIns="239824"/>
            <a:lstStyle/>
            <a:p>
              <a:pPr algn="l">
                <a:lnSpc>
                  <a:spcPts val="4374"/>
                </a:lnSpc>
              </a:pPr>
              <a:r>
                <a:rPr lang="en-US" sz="3124" b="true">
                  <a:solidFill>
                    <a:srgbClr val="764B36"/>
                  </a:solidFill>
                  <a:latin typeface="Canva Sans Bold"/>
                  <a:ea typeface="Canva Sans Bold"/>
                  <a:cs typeface="Canva Sans Bold"/>
                  <a:sym typeface="Canva Sans Bold"/>
                </a:rPr>
                <a:t>Who does it help?</a:t>
              </a:r>
            </a:p>
            <a:p>
              <a:pPr algn="l">
                <a:lnSpc>
                  <a:spcPts val="4374"/>
                </a:lnSpc>
              </a:pPr>
            </a:p>
            <a:p>
              <a:pPr algn="l">
                <a:lnSpc>
                  <a:spcPts val="4374"/>
                </a:lnSpc>
              </a:pPr>
              <a:r>
                <a:rPr lang="en-US" sz="3124">
                  <a:solidFill>
                    <a:srgbClr val="764B36"/>
                  </a:solidFill>
                  <a:latin typeface="Canva Sans"/>
                  <a:ea typeface="Canva Sans"/>
                  <a:cs typeface="Canva Sans"/>
                  <a:sym typeface="Canva Sans"/>
                </a:rPr>
                <a:t>Smart irrigation systems help farmers, property owners (residential and commercial), and the environment by conserving water, reducing costs, improving plant health, and boosting efficiency through data-driven, automated watering tailored to real-time needs. </a:t>
              </a:r>
            </a:p>
            <a:p>
              <a:pPr algn="l">
                <a:lnSpc>
                  <a:spcPts val="4374"/>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D1700"/>
        </a:solidFill>
      </p:bgPr>
    </p:bg>
    <p:spTree>
      <p:nvGrpSpPr>
        <p:cNvPr id="1" name=""/>
        <p:cNvGrpSpPr/>
        <p:nvPr/>
      </p:nvGrpSpPr>
      <p:grpSpPr>
        <a:xfrm>
          <a:off x="0" y="0"/>
          <a:ext cx="0" cy="0"/>
          <a:chOff x="0" y="0"/>
          <a:chExt cx="0" cy="0"/>
        </a:xfrm>
      </p:grpSpPr>
      <p:sp>
        <p:nvSpPr>
          <p:cNvPr name="Freeform 2" id="2"/>
          <p:cNvSpPr/>
          <p:nvPr/>
        </p:nvSpPr>
        <p:spPr>
          <a:xfrm flipH="false" flipV="false" rot="0">
            <a:off x="4342233" y="2298453"/>
            <a:ext cx="9603535" cy="5690094"/>
          </a:xfrm>
          <a:custGeom>
            <a:avLst/>
            <a:gdLst/>
            <a:ahLst/>
            <a:cxnLst/>
            <a:rect r="r" b="b" t="t" l="l"/>
            <a:pathLst>
              <a:path h="5690094" w="9603535">
                <a:moveTo>
                  <a:pt x="0" y="0"/>
                </a:moveTo>
                <a:lnTo>
                  <a:pt x="9603534" y="0"/>
                </a:lnTo>
                <a:lnTo>
                  <a:pt x="9603534" y="5690094"/>
                </a:lnTo>
                <a:lnTo>
                  <a:pt x="0" y="5690094"/>
                </a:lnTo>
                <a:lnTo>
                  <a:pt x="0" y="0"/>
                </a:lnTo>
                <a:close/>
              </a:path>
            </a:pathLst>
          </a:custGeom>
          <a:blipFill>
            <a:blip r:embed="rId2"/>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3D1700"/>
        </a:solidFill>
      </p:bgPr>
    </p:bg>
    <p:spTree>
      <p:nvGrpSpPr>
        <p:cNvPr id="1" name=""/>
        <p:cNvGrpSpPr/>
        <p:nvPr/>
      </p:nvGrpSpPr>
      <p:grpSpPr>
        <a:xfrm>
          <a:off x="0" y="0"/>
          <a:ext cx="0" cy="0"/>
          <a:chOff x="0" y="0"/>
          <a:chExt cx="0" cy="0"/>
        </a:xfrm>
      </p:grpSpPr>
      <p:grpSp>
        <p:nvGrpSpPr>
          <p:cNvPr name="Group 2" id="2"/>
          <p:cNvGrpSpPr/>
          <p:nvPr/>
        </p:nvGrpSpPr>
        <p:grpSpPr>
          <a:xfrm rot="0">
            <a:off x="1028700" y="2812474"/>
            <a:ext cx="7814774" cy="6445826"/>
            <a:chOff x="0" y="0"/>
            <a:chExt cx="1257272" cy="1037031"/>
          </a:xfrm>
        </p:grpSpPr>
        <p:sp>
          <p:nvSpPr>
            <p:cNvPr name="Freeform 3" id="3"/>
            <p:cNvSpPr/>
            <p:nvPr/>
          </p:nvSpPr>
          <p:spPr>
            <a:xfrm flipH="false" flipV="false" rot="0">
              <a:off x="0" y="0"/>
              <a:ext cx="1257272" cy="1037030"/>
            </a:xfrm>
            <a:custGeom>
              <a:avLst/>
              <a:gdLst/>
              <a:ahLst/>
              <a:cxnLst/>
              <a:rect r="r" b="b" t="t" l="l"/>
              <a:pathLst>
                <a:path h="1037030" w="1257272">
                  <a:moveTo>
                    <a:pt x="0" y="0"/>
                  </a:moveTo>
                  <a:lnTo>
                    <a:pt x="1257272" y="0"/>
                  </a:lnTo>
                  <a:lnTo>
                    <a:pt x="1257272" y="1037030"/>
                  </a:lnTo>
                  <a:lnTo>
                    <a:pt x="0" y="1037030"/>
                  </a:lnTo>
                  <a:close/>
                </a:path>
              </a:pathLst>
            </a:custGeom>
            <a:blipFill>
              <a:blip r:embed="rId2"/>
              <a:stretch>
                <a:fillRect l="-22194" t="0" r="-22194" b="0"/>
              </a:stretch>
            </a:blipFill>
          </p:spPr>
        </p:sp>
      </p:grpSp>
      <p:sp>
        <p:nvSpPr>
          <p:cNvPr name="TextBox 4" id="4"/>
          <p:cNvSpPr txBox="true"/>
          <p:nvPr/>
        </p:nvSpPr>
        <p:spPr>
          <a:xfrm rot="0">
            <a:off x="1028700" y="952500"/>
            <a:ext cx="9735621" cy="753413"/>
          </a:xfrm>
          <a:prstGeom prst="rect">
            <a:avLst/>
          </a:prstGeom>
        </p:spPr>
        <p:txBody>
          <a:bodyPr anchor="t" rtlCol="false" tIns="0" lIns="0" bIns="0" rIns="0">
            <a:spAutoFit/>
          </a:bodyPr>
          <a:lstStyle/>
          <a:p>
            <a:pPr algn="ctr">
              <a:lnSpc>
                <a:spcPts val="6248"/>
              </a:lnSpc>
            </a:pPr>
            <a:r>
              <a:rPr lang="en-US" sz="4463" spc="714">
                <a:solidFill>
                  <a:srgbClr val="EFE7DD"/>
                </a:solidFill>
                <a:latin typeface="Montserrat"/>
                <a:ea typeface="Montserrat"/>
                <a:cs typeface="Montserrat"/>
                <a:sym typeface="Montserrat"/>
              </a:rPr>
              <a:t>SMART MOISTURE SENSOR</a:t>
            </a:r>
          </a:p>
        </p:txBody>
      </p:sp>
      <p:sp>
        <p:nvSpPr>
          <p:cNvPr name="TextBox 5" id="5"/>
          <p:cNvSpPr txBox="true"/>
          <p:nvPr/>
        </p:nvSpPr>
        <p:spPr>
          <a:xfrm rot="0">
            <a:off x="9144000" y="2424989"/>
            <a:ext cx="8834148" cy="7416547"/>
          </a:xfrm>
          <a:prstGeom prst="rect">
            <a:avLst/>
          </a:prstGeom>
        </p:spPr>
        <p:txBody>
          <a:bodyPr anchor="t" rtlCol="false" tIns="0" lIns="0" bIns="0" rIns="0">
            <a:spAutoFit/>
          </a:bodyPr>
          <a:lstStyle/>
          <a:p>
            <a:pPr algn="ctr">
              <a:lnSpc>
                <a:spcPts val="4913"/>
              </a:lnSpc>
            </a:pPr>
            <a:r>
              <a:rPr lang="en-US" sz="3509">
                <a:solidFill>
                  <a:srgbClr val="EFE7DD"/>
                </a:solidFill>
                <a:latin typeface="Sorts Mill Goudy"/>
                <a:ea typeface="Sorts Mill Goudy"/>
                <a:cs typeface="Sorts Mill Goudy"/>
                <a:sym typeface="Sorts Mill Goudy"/>
              </a:rPr>
              <a:t>Soil moisture sensors work on the principle that soil's electrical resistance or capacitance changes with its water content. A RESISTIVE SENSOR</a:t>
            </a:r>
            <a:r>
              <a:rPr lang="en-US" sz="3509">
                <a:solidFill>
                  <a:srgbClr val="EFE7DD"/>
                </a:solidFill>
                <a:latin typeface="Sorts Mill Goudy"/>
                <a:ea typeface="Sorts Mill Goudy"/>
                <a:cs typeface="Sorts Mill Goudy"/>
                <a:sym typeface="Sorts Mill Goudy"/>
              </a:rPr>
              <a:t> measures resistance between two probes: wet soil conducts electricity better, resulting in lower resistance, while dry soil has high resistance. CAPACITIVE SENSORS use the dielectric permittivity, which is influenced by water molecules, to measure moisture. The sensor then converts these changes into a moisture level reading.</a:t>
            </a:r>
          </a:p>
          <a:p>
            <a:pPr algn="ctr">
              <a:lnSpc>
                <a:spcPts val="4913"/>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3D1700"/>
        </a:solidFill>
      </p:bgPr>
    </p:bg>
    <p:spTree>
      <p:nvGrpSpPr>
        <p:cNvPr id="1" name=""/>
        <p:cNvGrpSpPr/>
        <p:nvPr/>
      </p:nvGrpSpPr>
      <p:grpSpPr>
        <a:xfrm>
          <a:off x="0" y="0"/>
          <a:ext cx="0" cy="0"/>
          <a:chOff x="0" y="0"/>
          <a:chExt cx="0" cy="0"/>
        </a:xfrm>
      </p:grpSpPr>
      <p:sp>
        <p:nvSpPr>
          <p:cNvPr name="TextBox 2" id="2"/>
          <p:cNvSpPr txBox="true"/>
          <p:nvPr/>
        </p:nvSpPr>
        <p:spPr>
          <a:xfrm rot="0">
            <a:off x="1812429" y="2677728"/>
            <a:ext cx="13810416" cy="6179820"/>
          </a:xfrm>
          <a:prstGeom prst="rect">
            <a:avLst/>
          </a:prstGeom>
        </p:spPr>
        <p:txBody>
          <a:bodyPr anchor="t" rtlCol="false" tIns="0" lIns="0" bIns="0" rIns="0">
            <a:spAutoFit/>
          </a:bodyPr>
          <a:lstStyle/>
          <a:p>
            <a:pPr algn="ctr" marL="582927" indent="-291463" lvl="1">
              <a:lnSpc>
                <a:spcPts val="3779"/>
              </a:lnSpc>
              <a:buFont typeface="Arial"/>
              <a:buChar char="•"/>
            </a:pPr>
            <a:r>
              <a:rPr lang="en-US" sz="2699">
                <a:solidFill>
                  <a:srgbClr val="EFE7DD"/>
                </a:solidFill>
                <a:latin typeface="Sorts Mill Goudy"/>
                <a:ea typeface="Sorts Mill Goudy"/>
                <a:cs typeface="Sorts Mill Goudy"/>
                <a:sym typeface="Sorts Mill Goudy"/>
              </a:rPr>
              <a:t>To design an automated irrigation system that supplies water to plants only when needed.</a:t>
            </a:r>
          </a:p>
          <a:p>
            <a:pPr algn="ctr">
              <a:lnSpc>
                <a:spcPts val="3779"/>
              </a:lnSpc>
            </a:pPr>
          </a:p>
          <a:p>
            <a:pPr algn="ctr" marL="582927" indent="-291463" lvl="1">
              <a:lnSpc>
                <a:spcPts val="3779"/>
              </a:lnSpc>
              <a:buFont typeface="Arial"/>
              <a:buChar char="•"/>
            </a:pPr>
            <a:r>
              <a:rPr lang="en-US" sz="2699">
                <a:solidFill>
                  <a:srgbClr val="EFE7DD"/>
                </a:solidFill>
                <a:latin typeface="Sorts Mill Goudy"/>
                <a:ea typeface="Sorts Mill Goudy"/>
                <a:cs typeface="Sorts Mill Goudy"/>
                <a:sym typeface="Sorts Mill Goudy"/>
              </a:rPr>
              <a:t>To conserve water by using sensors that detect soil moisture levels.</a:t>
            </a:r>
          </a:p>
          <a:p>
            <a:pPr algn="ctr">
              <a:lnSpc>
                <a:spcPts val="3779"/>
              </a:lnSpc>
            </a:pPr>
          </a:p>
          <a:p>
            <a:pPr algn="ctr" marL="582927" indent="-291463" lvl="1">
              <a:lnSpc>
                <a:spcPts val="3779"/>
              </a:lnSpc>
              <a:buFont typeface="Arial"/>
              <a:buChar char="•"/>
            </a:pPr>
            <a:r>
              <a:rPr lang="en-US" sz="2699">
                <a:solidFill>
                  <a:srgbClr val="EFE7DD"/>
                </a:solidFill>
                <a:latin typeface="Sorts Mill Goudy"/>
                <a:ea typeface="Sorts Mill Goudy"/>
                <a:cs typeface="Sorts Mill Goudy"/>
                <a:sym typeface="Sorts Mill Goudy"/>
              </a:rPr>
              <a:t>To reduce manual effort in monitoring and watering plants.</a:t>
            </a:r>
          </a:p>
          <a:p>
            <a:pPr algn="ctr">
              <a:lnSpc>
                <a:spcPts val="3779"/>
              </a:lnSpc>
            </a:pPr>
          </a:p>
          <a:p>
            <a:pPr algn="ctr" marL="582927" indent="-291463" lvl="1">
              <a:lnSpc>
                <a:spcPts val="3779"/>
              </a:lnSpc>
              <a:buFont typeface="Arial"/>
              <a:buChar char="•"/>
            </a:pPr>
            <a:r>
              <a:rPr lang="en-US" sz="2699">
                <a:solidFill>
                  <a:srgbClr val="EFE7DD"/>
                </a:solidFill>
                <a:latin typeface="Sorts Mill Goudy"/>
                <a:ea typeface="Sorts Mill Goudy"/>
                <a:cs typeface="Sorts Mill Goudy"/>
                <a:sym typeface="Sorts Mill Goudy"/>
              </a:rPr>
              <a:t>To increase crop yield and plant health through proper water management.</a:t>
            </a:r>
          </a:p>
          <a:p>
            <a:pPr algn="ctr">
              <a:lnSpc>
                <a:spcPts val="3779"/>
              </a:lnSpc>
            </a:pPr>
          </a:p>
          <a:p>
            <a:pPr algn="ctr" marL="582927" indent="-291463" lvl="1">
              <a:lnSpc>
                <a:spcPts val="3779"/>
              </a:lnSpc>
              <a:buFont typeface="Arial"/>
              <a:buChar char="•"/>
            </a:pPr>
            <a:r>
              <a:rPr lang="en-US" sz="2699">
                <a:solidFill>
                  <a:srgbClr val="EFE7DD"/>
                </a:solidFill>
                <a:latin typeface="Sorts Mill Goudy"/>
                <a:ea typeface="Sorts Mill Goudy"/>
                <a:cs typeface="Sorts Mill Goudy"/>
                <a:sym typeface="Sorts Mill Goudy"/>
              </a:rPr>
              <a:t>To promote energy efficiency by controlling pumps automatically.</a:t>
            </a:r>
          </a:p>
          <a:p>
            <a:pPr algn="ctr">
              <a:lnSpc>
                <a:spcPts val="3779"/>
              </a:lnSpc>
            </a:pPr>
          </a:p>
          <a:p>
            <a:pPr algn="ctr" marL="582927" indent="-291463" lvl="1">
              <a:lnSpc>
                <a:spcPts val="3779"/>
              </a:lnSpc>
              <a:buFont typeface="Arial"/>
              <a:buChar char="•"/>
            </a:pPr>
            <a:r>
              <a:rPr lang="en-US" sz="2699">
                <a:solidFill>
                  <a:srgbClr val="EFE7DD"/>
                </a:solidFill>
                <a:latin typeface="Sorts Mill Goudy"/>
                <a:ea typeface="Sorts Mill Goudy"/>
                <a:cs typeface="Sorts Mill Goudy"/>
                <a:sym typeface="Sorts Mill Goudy"/>
              </a:rPr>
              <a:t>To create a cost-effective and sustainable solution for farmers and gardeners.</a:t>
            </a:r>
          </a:p>
          <a:p>
            <a:pPr algn="ctr">
              <a:lnSpc>
                <a:spcPts val="3779"/>
              </a:lnSpc>
            </a:pPr>
          </a:p>
          <a:p>
            <a:pPr algn="ctr" marL="582927" indent="-291463" lvl="1">
              <a:lnSpc>
                <a:spcPts val="3779"/>
              </a:lnSpc>
              <a:buFont typeface="Arial"/>
              <a:buChar char="•"/>
            </a:pPr>
            <a:r>
              <a:rPr lang="en-US" sz="2699">
                <a:solidFill>
                  <a:srgbClr val="EFE7DD"/>
                </a:solidFill>
                <a:latin typeface="Sorts Mill Goudy"/>
                <a:ea typeface="Sorts Mill Goudy"/>
                <a:cs typeface="Sorts Mill Goudy"/>
                <a:sym typeface="Sorts Mill Goudy"/>
              </a:rPr>
              <a:t>To demonstrate the use of technology (IoT/sensors/microcontroller) in modern agriculture.</a:t>
            </a:r>
          </a:p>
        </p:txBody>
      </p:sp>
      <p:sp>
        <p:nvSpPr>
          <p:cNvPr name="TextBox 3" id="3"/>
          <p:cNvSpPr txBox="true"/>
          <p:nvPr/>
        </p:nvSpPr>
        <p:spPr>
          <a:xfrm rot="0">
            <a:off x="1028700" y="971550"/>
            <a:ext cx="6849725" cy="473424"/>
          </a:xfrm>
          <a:prstGeom prst="rect">
            <a:avLst/>
          </a:prstGeom>
        </p:spPr>
        <p:txBody>
          <a:bodyPr anchor="t" rtlCol="false" tIns="0" lIns="0" bIns="0" rIns="0">
            <a:spAutoFit/>
          </a:bodyPr>
          <a:lstStyle/>
          <a:p>
            <a:pPr algn="ctr">
              <a:lnSpc>
                <a:spcPts val="3830"/>
              </a:lnSpc>
            </a:pPr>
            <a:r>
              <a:rPr lang="en-US" sz="2736" spc="437">
                <a:solidFill>
                  <a:srgbClr val="EFE7DD"/>
                </a:solidFill>
                <a:latin typeface="Montserrat"/>
                <a:ea typeface="Montserrat"/>
                <a:cs typeface="Montserrat"/>
                <a:sym typeface="Montserrat"/>
              </a:rPr>
              <a:t>OBJECTIVES OF OUR PROJECT</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3D1700"/>
        </a:solidFill>
      </p:bgPr>
    </p:bg>
    <p:spTree>
      <p:nvGrpSpPr>
        <p:cNvPr id="1" name=""/>
        <p:cNvGrpSpPr/>
        <p:nvPr/>
      </p:nvGrpSpPr>
      <p:grpSpPr>
        <a:xfrm>
          <a:off x="0" y="0"/>
          <a:ext cx="0" cy="0"/>
          <a:chOff x="0" y="0"/>
          <a:chExt cx="0" cy="0"/>
        </a:xfrm>
      </p:grpSpPr>
      <p:grpSp>
        <p:nvGrpSpPr>
          <p:cNvPr name="Group 2" id="2"/>
          <p:cNvGrpSpPr/>
          <p:nvPr/>
        </p:nvGrpSpPr>
        <p:grpSpPr>
          <a:xfrm rot="0">
            <a:off x="4417042" y="625747"/>
            <a:ext cx="9453917" cy="9035506"/>
            <a:chOff x="0" y="0"/>
            <a:chExt cx="12605222" cy="12047342"/>
          </a:xfrm>
        </p:grpSpPr>
        <p:sp>
          <p:nvSpPr>
            <p:cNvPr name="Freeform 3" id="3"/>
            <p:cNvSpPr/>
            <p:nvPr/>
          </p:nvSpPr>
          <p:spPr>
            <a:xfrm flipH="false" flipV="false" rot="0">
              <a:off x="0" y="0"/>
              <a:ext cx="12605222" cy="11945742"/>
            </a:xfrm>
            <a:custGeom>
              <a:avLst/>
              <a:gdLst/>
              <a:ahLst/>
              <a:cxnLst/>
              <a:rect r="r" b="b" t="t" l="l"/>
              <a:pathLst>
                <a:path h="11945742" w="12605222">
                  <a:moveTo>
                    <a:pt x="0" y="0"/>
                  </a:moveTo>
                  <a:lnTo>
                    <a:pt x="12605222" y="0"/>
                  </a:lnTo>
                  <a:lnTo>
                    <a:pt x="12605222" y="11945742"/>
                  </a:lnTo>
                  <a:lnTo>
                    <a:pt x="0" y="11945742"/>
                  </a:lnTo>
                  <a:close/>
                </a:path>
              </a:pathLst>
            </a:custGeom>
            <a:solidFill>
              <a:srgbClr val="83C3FF"/>
            </a:solidFill>
          </p:spPr>
        </p:sp>
        <p:sp>
          <p:nvSpPr>
            <p:cNvPr name="Freeform 4" id="4"/>
            <p:cNvSpPr/>
            <p:nvPr/>
          </p:nvSpPr>
          <p:spPr>
            <a:xfrm flipH="false" flipV="false" rot="0">
              <a:off x="0" y="0"/>
              <a:ext cx="12605222" cy="12047342"/>
            </a:xfrm>
            <a:custGeom>
              <a:avLst/>
              <a:gdLst/>
              <a:ahLst/>
              <a:cxnLst/>
              <a:rect r="r" b="b" t="t" l="l"/>
              <a:pathLst>
                <a:path h="12047342" w="12605222">
                  <a:moveTo>
                    <a:pt x="0" y="11945742"/>
                  </a:moveTo>
                  <a:lnTo>
                    <a:pt x="12605222" y="11945742"/>
                  </a:lnTo>
                  <a:lnTo>
                    <a:pt x="12478222" y="12047342"/>
                  </a:lnTo>
                  <a:cubicBezTo>
                    <a:pt x="12478222" y="12047342"/>
                    <a:pt x="11487622" y="11971142"/>
                    <a:pt x="11386022" y="11971142"/>
                  </a:cubicBezTo>
                  <a:lnTo>
                    <a:pt x="1219200" y="11971142"/>
                  </a:lnTo>
                  <a:cubicBezTo>
                    <a:pt x="1117600" y="11971142"/>
                    <a:pt x="127000" y="12047342"/>
                    <a:pt x="127000" y="12047342"/>
                  </a:cubicBezTo>
                  <a:lnTo>
                    <a:pt x="0" y="11945742"/>
                  </a:lnTo>
                  <a:lnTo>
                    <a:pt x="0" y="0"/>
                  </a:lnTo>
                  <a:lnTo>
                    <a:pt x="12605222" y="0"/>
                  </a:lnTo>
                  <a:lnTo>
                    <a:pt x="12605222" y="11945742"/>
                  </a:lnTo>
                  <a:lnTo>
                    <a:pt x="12700" y="11945742"/>
                  </a:lnTo>
                  <a:lnTo>
                    <a:pt x="12700" y="11933042"/>
                  </a:lnTo>
                  <a:lnTo>
                    <a:pt x="12592522" y="11933042"/>
                  </a:lnTo>
                  <a:lnTo>
                    <a:pt x="12592522" y="12700"/>
                  </a:lnTo>
                  <a:lnTo>
                    <a:pt x="12700" y="12700"/>
                  </a:lnTo>
                  <a:lnTo>
                    <a:pt x="12700" y="11945742"/>
                  </a:lnTo>
                </a:path>
              </a:pathLst>
            </a:custGeom>
            <a:solidFill>
              <a:srgbClr val="394C60">
                <a:alpha val="784"/>
              </a:srgbClr>
            </a:solidFill>
          </p:spPr>
        </p:sp>
        <p:sp>
          <p:nvSpPr>
            <p:cNvPr name="TextBox 5" id="5"/>
            <p:cNvSpPr txBox="true"/>
            <p:nvPr/>
          </p:nvSpPr>
          <p:spPr>
            <a:xfrm>
              <a:off x="0" y="-47625"/>
              <a:ext cx="12605222" cy="11536167"/>
            </a:xfrm>
            <a:prstGeom prst="rect">
              <a:avLst/>
            </a:prstGeom>
          </p:spPr>
          <p:txBody>
            <a:bodyPr anchor="t" rtlCol="false" tIns="203200" lIns="203200" bIns="203200" rIns="203200"/>
            <a:lstStyle/>
            <a:p>
              <a:pPr algn="l">
                <a:lnSpc>
                  <a:spcPts val="4199"/>
                </a:lnSpc>
              </a:pPr>
              <a:r>
                <a:rPr lang="en-US" sz="2999" b="true">
                  <a:solidFill>
                    <a:srgbClr val="000000"/>
                  </a:solidFill>
                  <a:latin typeface="Canva Sans Bold"/>
                  <a:ea typeface="Canva Sans Bold"/>
                  <a:cs typeface="Canva Sans Bold"/>
                  <a:sym typeface="Canva Sans Bold"/>
                </a:rPr>
                <a:t>Future scope:</a:t>
              </a:r>
            </a:p>
            <a:p>
              <a:pPr algn="l">
                <a:lnSpc>
                  <a:spcPts val="2520"/>
                </a:lnSpc>
              </a:pPr>
            </a:p>
            <a:p>
              <a:pPr algn="l" marL="474978" indent="-237489" lvl="1">
                <a:lnSpc>
                  <a:spcPts val="3079"/>
                </a:lnSpc>
                <a:buFont typeface="Arial"/>
                <a:buChar char="•"/>
              </a:pPr>
              <a:r>
                <a:rPr lang="en-US" sz="2199">
                  <a:solidFill>
                    <a:srgbClr val="000000"/>
                  </a:solidFill>
                  <a:latin typeface="Canva Sans"/>
                  <a:ea typeface="Canva Sans"/>
                  <a:cs typeface="Canva Sans"/>
                  <a:sym typeface="Canva Sans"/>
                </a:rPr>
                <a:t> IoT Integration – The system can be connected to the Internet to monitor and control irrigation remotely using a mobile app.</a:t>
              </a:r>
            </a:p>
            <a:p>
              <a:pPr algn="l">
                <a:lnSpc>
                  <a:spcPts val="3079"/>
                </a:lnSpc>
              </a:pPr>
            </a:p>
            <a:p>
              <a:pPr algn="l">
                <a:lnSpc>
                  <a:spcPts val="3079"/>
                </a:lnSpc>
              </a:pPr>
            </a:p>
            <a:p>
              <a:pPr algn="l" marL="474978" indent="-237489" lvl="1">
                <a:lnSpc>
                  <a:spcPts val="3079"/>
                </a:lnSpc>
                <a:buFont typeface="Arial"/>
                <a:buChar char="•"/>
              </a:pPr>
              <a:r>
                <a:rPr lang="en-US" sz="2199">
                  <a:solidFill>
                    <a:srgbClr val="000000"/>
                  </a:solidFill>
                  <a:latin typeface="Canva Sans"/>
                  <a:ea typeface="Canva Sans"/>
                  <a:cs typeface="Canva Sans"/>
                  <a:sym typeface="Canva Sans"/>
                </a:rPr>
                <a:t> Weather-Based Control – Adding weather sensors or online weather data can help adjust watering based on rainfall or humidity.</a:t>
              </a:r>
            </a:p>
            <a:p>
              <a:pPr algn="l">
                <a:lnSpc>
                  <a:spcPts val="3079"/>
                </a:lnSpc>
              </a:pPr>
            </a:p>
            <a:p>
              <a:pPr algn="l">
                <a:lnSpc>
                  <a:spcPts val="3079"/>
                </a:lnSpc>
              </a:pPr>
            </a:p>
            <a:p>
              <a:pPr algn="l" marL="474978" indent="-237489" lvl="1">
                <a:lnSpc>
                  <a:spcPts val="3079"/>
                </a:lnSpc>
                <a:buFont typeface="Arial"/>
                <a:buChar char="•"/>
              </a:pPr>
              <a:r>
                <a:rPr lang="en-US" sz="2199">
                  <a:solidFill>
                    <a:srgbClr val="000000"/>
                  </a:solidFill>
                  <a:latin typeface="Canva Sans"/>
                  <a:ea typeface="Canva Sans"/>
                  <a:cs typeface="Canva Sans"/>
                  <a:sym typeface="Canva Sans"/>
                </a:rPr>
                <a:t> Solar Power Use – The system can be powered by solar energy for greater sustainability and use in remote areas.</a:t>
              </a:r>
            </a:p>
            <a:p>
              <a:pPr algn="l">
                <a:lnSpc>
                  <a:spcPts val="3079"/>
                </a:lnSpc>
              </a:pPr>
            </a:p>
            <a:p>
              <a:pPr algn="l">
                <a:lnSpc>
                  <a:spcPts val="3079"/>
                </a:lnSpc>
              </a:pPr>
            </a:p>
            <a:p>
              <a:pPr algn="l" marL="474978" indent="-237489" lvl="1">
                <a:lnSpc>
                  <a:spcPts val="3079"/>
                </a:lnSpc>
                <a:buFont typeface="Arial"/>
                <a:buChar char="•"/>
              </a:pPr>
              <a:r>
                <a:rPr lang="en-US" sz="2199">
                  <a:solidFill>
                    <a:srgbClr val="000000"/>
                  </a:solidFill>
                  <a:latin typeface="Canva Sans"/>
                  <a:ea typeface="Canva Sans"/>
                  <a:cs typeface="Canva Sans"/>
                  <a:sym typeface="Canva Sans"/>
                </a:rPr>
                <a:t> Data Logging and Analysis – Storing moisture and water usage data can help study soil patterns and improve crop management.</a:t>
              </a:r>
            </a:p>
            <a:p>
              <a:pPr algn="l">
                <a:lnSpc>
                  <a:spcPts val="3079"/>
                </a:lnSpc>
              </a:pPr>
            </a:p>
            <a:p>
              <a:pPr algn="l" marL="474978" indent="-237489" lvl="1">
                <a:lnSpc>
                  <a:spcPts val="3079"/>
                </a:lnSpc>
                <a:buFont typeface="Arial"/>
                <a:buChar char="•"/>
              </a:pPr>
              <a:r>
                <a:rPr lang="en-US" sz="2199">
                  <a:solidFill>
                    <a:srgbClr val="000000"/>
                  </a:solidFill>
                  <a:latin typeface="Canva Sans"/>
                  <a:ea typeface="Canva Sans"/>
                  <a:cs typeface="Canva Sans"/>
                  <a:sym typeface="Canva Sans"/>
                </a:rPr>
                <a:t>Automatic Fertilizer Mixing – Future versions can include sensors and pumps to mix and supply fertilizers automatically.</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DAG1BWKRypo</dc:identifier>
  <dcterms:modified xsi:type="dcterms:W3CDTF">2011-08-01T06:04:30Z</dcterms:modified>
  <cp:revision>1</cp:revision>
  <dc:title>smart irrigation system</dc:title>
</cp:coreProperties>
</file>

<file path=docProps/thumbnail.jpeg>
</file>